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72"/>
  </p:notesMasterIdLst>
  <p:handoutMasterIdLst>
    <p:handoutMasterId r:id="rId73"/>
  </p:handoutMasterIdLst>
  <p:sldIdLst>
    <p:sldId id="257" r:id="rId2"/>
    <p:sldId id="262" r:id="rId3"/>
    <p:sldId id="263" r:id="rId4"/>
    <p:sldId id="264" r:id="rId5"/>
    <p:sldId id="265" r:id="rId6"/>
    <p:sldId id="267" r:id="rId7"/>
    <p:sldId id="268" r:id="rId8"/>
    <p:sldId id="271" r:id="rId9"/>
    <p:sldId id="269" r:id="rId10"/>
    <p:sldId id="261" r:id="rId11"/>
    <p:sldId id="273" r:id="rId12"/>
    <p:sldId id="274" r:id="rId13"/>
    <p:sldId id="297" r:id="rId14"/>
    <p:sldId id="279" r:id="rId15"/>
    <p:sldId id="280" r:id="rId16"/>
    <p:sldId id="277" r:id="rId17"/>
    <p:sldId id="278" r:id="rId18"/>
    <p:sldId id="285" r:id="rId19"/>
    <p:sldId id="284" r:id="rId20"/>
    <p:sldId id="282" r:id="rId21"/>
    <p:sldId id="283" r:id="rId22"/>
    <p:sldId id="287" r:id="rId23"/>
    <p:sldId id="289" r:id="rId24"/>
    <p:sldId id="291" r:id="rId25"/>
    <p:sldId id="272" r:id="rId26"/>
    <p:sldId id="281" r:id="rId27"/>
    <p:sldId id="288" r:id="rId28"/>
    <p:sldId id="296" r:id="rId29"/>
    <p:sldId id="292" r:id="rId30"/>
    <p:sldId id="286" r:id="rId31"/>
    <p:sldId id="294" r:id="rId32"/>
    <p:sldId id="293" r:id="rId33"/>
    <p:sldId id="295" r:id="rId34"/>
    <p:sldId id="298" r:id="rId35"/>
    <p:sldId id="301" r:id="rId36"/>
    <p:sldId id="299" r:id="rId37"/>
    <p:sldId id="300" r:id="rId38"/>
    <p:sldId id="302" r:id="rId39"/>
    <p:sldId id="306" r:id="rId40"/>
    <p:sldId id="307" r:id="rId41"/>
    <p:sldId id="303" r:id="rId42"/>
    <p:sldId id="304" r:id="rId43"/>
    <p:sldId id="305" r:id="rId44"/>
    <p:sldId id="290" r:id="rId45"/>
    <p:sldId id="308" r:id="rId46"/>
    <p:sldId id="309" r:id="rId47"/>
    <p:sldId id="310" r:id="rId48"/>
    <p:sldId id="311" r:id="rId49"/>
    <p:sldId id="312" r:id="rId50"/>
    <p:sldId id="314" r:id="rId51"/>
    <p:sldId id="315" r:id="rId52"/>
    <p:sldId id="322" r:id="rId53"/>
    <p:sldId id="316" r:id="rId54"/>
    <p:sldId id="321" r:id="rId55"/>
    <p:sldId id="326" r:id="rId56"/>
    <p:sldId id="333" r:id="rId57"/>
    <p:sldId id="317" r:id="rId58"/>
    <p:sldId id="335" r:id="rId59"/>
    <p:sldId id="332" r:id="rId60"/>
    <p:sldId id="319" r:id="rId61"/>
    <p:sldId id="318" r:id="rId62"/>
    <p:sldId id="320" r:id="rId63"/>
    <p:sldId id="324" r:id="rId64"/>
    <p:sldId id="323" r:id="rId65"/>
    <p:sldId id="334" r:id="rId66"/>
    <p:sldId id="327" r:id="rId67"/>
    <p:sldId id="330" r:id="rId68"/>
    <p:sldId id="329" r:id="rId69"/>
    <p:sldId id="331" r:id="rId70"/>
    <p:sldId id="328" r:id="rId7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3D2261-9E60-4994-B1EA-A6CE6BFED29E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3936F3-1260-4863-8261-8353D0B9FE68}" type="datetime1">
              <a:rPr lang="fr-FR" smtClean="0"/>
              <a:t>12/03/2021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 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 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20" name="Espace réservé de la dat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9A6683B8-29A6-432F-AE32-6702B36556A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/>
              <a:t>Réseau de neurones pour le problème SMEPC</a:t>
            </a:r>
            <a:endParaRPr lang="en-US" dirty="0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27A2D5-9C59-4FAA-8481-C9B4259118A7}" type="datetime1">
              <a:rPr lang="fr-FR" smtClean="0"/>
              <a:t>12/03/2021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3C34C4-A3A0-4973-ABC8-B729B02D6BF1}" type="datetime1">
              <a:rPr lang="fr-FR" smtClean="0"/>
              <a:t>12/03/2021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97FC3-1D39-410D-ADD3-209DED03CAE5}" type="datetime1">
              <a:rPr lang="fr-FR" smtClean="0"/>
              <a:t>12/03/2021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 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9CB0AA43-0A80-435F-A3BA-868A9B58DDB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/>
              <a:t>Réseau de neurones pour le problème SMEPC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FEF2FB-A9D6-47D4-9BE6-900E4001C9EC}" type="datetime1">
              <a:rPr lang="fr-FR" smtClean="0"/>
              <a:t>12/03/2021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D41B32-BFBC-4ED7-B62D-4749665AD785}" type="datetime1">
              <a:rPr lang="fr-FR" smtClean="0"/>
              <a:t>12/03/2021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1029B2-40F4-4A18-9BBD-5991C92406DD}" type="datetime1">
              <a:rPr lang="fr-FR" smtClean="0"/>
              <a:t>12/03/2021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24FC79-D614-45CC-855D-F586AA0236AF}" type="datetime1">
              <a:rPr lang="fr-FR" smtClean="0"/>
              <a:t>12/03/2021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BB7BF486-FCBC-40A0-9604-1050483691D5}" type="datetime1">
              <a:rPr lang="fr-FR" smtClean="0"/>
              <a:t>12/03/2021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e l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" dirty="0"/>
              <a:t>Cliquez sur l’icône pour ajouter une image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A7E56E9A-9CF7-4AF3-8085-9A99D3E2907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r>
              <a:rPr lang="fr-FR"/>
              <a:t>Réseau de neurones pour le problème SMEPC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88BB9C0-22E7-4A6A-9EC9-A4DC529C96EA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/>
              <a:t>Réseau de neurones pour le problème SMEPC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Zoom sur un logo&#10;&#10;Description générée automatiquemen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fr" sz="2800" dirty="0">
                <a:solidFill>
                  <a:schemeClr val="tx1"/>
                </a:solidFill>
              </a:rPr>
              <a:t>EPC : Réseau de neurones artificiels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 fontScale="47500" lnSpcReduction="20000"/>
          </a:bodyPr>
          <a:lstStyle/>
          <a:p>
            <a:pPr rtl="0">
              <a:spcAft>
                <a:spcPts val="600"/>
              </a:spcAft>
            </a:pPr>
            <a:r>
              <a:rPr lang="fr-FR" dirty="0"/>
              <a:t>F. BENDALI, J. MAILFERT, E. MOLE KAMGA, A. QUILLIOT, H. TOUSSAINT</a:t>
            </a:r>
          </a:p>
          <a:p>
            <a:pPr rtl="0"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</a:rPr>
              <a:t>21/01/2021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48" y="2590266"/>
            <a:ext cx="10058400" cy="1371600"/>
          </a:xfrm>
        </p:spPr>
        <p:txBody>
          <a:bodyPr rtlCol="0">
            <a:noAutofit/>
          </a:bodyPr>
          <a:lstStyle/>
          <a:p>
            <a:pPr algn="ctr" rtl="0"/>
            <a:r>
              <a:rPr lang="fr" sz="9600" dirty="0"/>
              <a:t>Merci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A5B764-DBEE-49EB-A93E-0D62CD1C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068DD-15F7-4EFC-BA39-92E5D2C6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Zoom sur un logo&#10;&#10;Description générée automatiquemen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fr" sz="2800" dirty="0">
                <a:solidFill>
                  <a:schemeClr val="tx1"/>
                </a:solidFill>
              </a:rPr>
              <a:t>EPC : Réseau de neurones artificiels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 fontScale="47500" lnSpcReduction="20000"/>
          </a:bodyPr>
          <a:lstStyle/>
          <a:p>
            <a:pPr rtl="0">
              <a:spcAft>
                <a:spcPts val="600"/>
              </a:spcAft>
            </a:pPr>
            <a:r>
              <a:rPr lang="fr-FR" dirty="0"/>
              <a:t>F. BENDALI, J. MAILFERT, E. MOLE KAMGA, A. QUILLIOT, H. TOUSSAINT</a:t>
            </a:r>
          </a:p>
          <a:p>
            <a:pPr rtl="0"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</a:rPr>
              <a:t>12/02/2021</a:t>
            </a:r>
          </a:p>
        </p:txBody>
      </p:sp>
    </p:spTree>
    <p:extLst>
      <p:ext uri="{BB962C8B-B14F-4D97-AF65-F5344CB8AC3E}">
        <p14:creationId xmlns:p14="http://schemas.microsoft.com/office/powerpoint/2010/main" val="867075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DD2C8-03E2-48E7-895D-C0736466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BD43CF-CD2C-4615-9144-E99EE02D9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91540" lvl="2" indent="-342900">
              <a:buFont typeface="+mj-lt"/>
              <a:buAutoNum type="arabicPeriod"/>
            </a:pPr>
            <a:endParaRPr lang="fr-FR" sz="1500" dirty="0"/>
          </a:p>
          <a:p>
            <a:pPr marL="891540" lvl="2" indent="-342900">
              <a:buFont typeface="+mj-lt"/>
              <a:buAutoNum type="arabicPeriod"/>
            </a:pPr>
            <a:r>
              <a:rPr lang="fr-FR" sz="1500" dirty="0"/>
              <a:t>Résultats du modèle séquentiel EPC production précédent</a:t>
            </a:r>
          </a:p>
          <a:p>
            <a:pPr marL="891540" lvl="2" indent="-342900">
              <a:buFont typeface="+mj-lt"/>
              <a:buAutoNum type="arabicPeriod"/>
            </a:pPr>
            <a:endParaRPr lang="fr-FR" sz="1500" dirty="0"/>
          </a:p>
          <a:p>
            <a:pPr marL="891540" lvl="2" indent="-342900">
              <a:buFont typeface="+mj-lt"/>
              <a:buAutoNum type="arabicPeriod"/>
            </a:pPr>
            <a:r>
              <a:rPr lang="fr-FR" sz="1500" dirty="0"/>
              <a:t>Résultats du modèle fonctionnel lié au modèle séquentiel précédent</a:t>
            </a:r>
          </a:p>
          <a:p>
            <a:pPr marL="891540" lvl="2" indent="-342900">
              <a:buFont typeface="+mj-lt"/>
              <a:buAutoNum type="arabicPeriod"/>
            </a:pPr>
            <a:endParaRPr lang="fr-FR" sz="1500" dirty="0"/>
          </a:p>
          <a:p>
            <a:pPr marL="891540" lvl="2" indent="-342900">
              <a:buFont typeface="+mj-lt"/>
              <a:buAutoNum type="arabicPeriod"/>
            </a:pPr>
            <a:r>
              <a:rPr lang="fr-FR" sz="1500" dirty="0"/>
              <a:t>Analyse statistiques  et analyse PCA des données</a:t>
            </a:r>
          </a:p>
          <a:p>
            <a:pPr marL="891540" lvl="2" indent="-342900">
              <a:buFont typeface="+mj-lt"/>
              <a:buAutoNum type="arabicPeriod"/>
            </a:pPr>
            <a:endParaRPr lang="fr-FR" sz="1500" dirty="0"/>
          </a:p>
          <a:p>
            <a:pPr marL="891540" lvl="2" indent="-342900">
              <a:buFont typeface="+mj-lt"/>
              <a:buAutoNum type="arabicPeriod"/>
            </a:pPr>
            <a:r>
              <a:rPr lang="fr-FR" sz="1500" dirty="0"/>
              <a:t>Présentation de deux modèles fonctionnels et de leurs résultats</a:t>
            </a:r>
          </a:p>
          <a:p>
            <a:pPr marL="891540" lvl="2" indent="-342900">
              <a:buFont typeface="+mj-lt"/>
              <a:buAutoNum type="arabicPeriod"/>
            </a:pPr>
            <a:endParaRPr lang="fr-FR" sz="1500" dirty="0"/>
          </a:p>
          <a:p>
            <a:pPr marL="891540" lvl="2" indent="-342900">
              <a:buFont typeface="+mj-lt"/>
              <a:buAutoNum type="arabicPeriod"/>
            </a:pPr>
            <a:endParaRPr lang="fr-FR" sz="150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7742B6-1F32-4005-A2DE-3A9893C3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CB94C1-915E-486D-9463-C628D550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84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278E64-284C-4ED7-AA4F-0C964F58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642594"/>
            <a:ext cx="10110216" cy="1371600"/>
          </a:xfrm>
        </p:spPr>
        <p:txBody>
          <a:bodyPr anchor="ctr">
            <a:normAutofit/>
          </a:bodyPr>
          <a:lstStyle/>
          <a:p>
            <a:r>
              <a:rPr lang="fr-FR" sz="3100" dirty="0"/>
              <a:t>EPC production : Modèle de réseau de neurones artificiels -&gt; modèle séquentiel fully-connected </a:t>
            </a:r>
            <a:r>
              <a:rPr lang="fr-FR" sz="2700" i="1" dirty="0"/>
              <a:t>           </a:t>
            </a:r>
            <a:r>
              <a:rPr lang="fr-FR" sz="2700" b="1" i="1" u="sng" dirty="0"/>
              <a:t>période par période (2617)</a:t>
            </a:r>
            <a:r>
              <a:rPr lang="fr-FR" sz="2700" b="1" i="1" dirty="0"/>
              <a:t>                </a:t>
            </a:r>
            <a:r>
              <a:rPr lang="fr-FR" sz="2700" b="1" i="1" u="sng" dirty="0"/>
              <a:t>type par type(2649)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2CEB098-4B11-445C-B9A5-6E2A322199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44340" y="2103120"/>
            <a:ext cx="3508360" cy="3749040"/>
          </a:xfrm>
          <a:noFill/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9B54E2F-B4B5-493B-A38C-62E39F1453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28" y="2103438"/>
            <a:ext cx="3507469" cy="3748087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68894A7-EB33-405C-9DE8-06E531D6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A39C0F-55DF-406C-8B14-808F962C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7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541A40-2D5A-478E-9218-07E4AA25F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EPC production : Résultats [avec données d’entrainement type par type] (</a:t>
            </a:r>
            <a:r>
              <a:rPr lang="fr-FR" i="1" dirty="0">
                <a:solidFill>
                  <a:srgbClr val="FF0000"/>
                </a:solidFill>
              </a:rPr>
              <a:t>Gap 21.275589%</a:t>
            </a:r>
            <a:r>
              <a:rPr lang="fr-FR" i="1" dirty="0">
                <a:solidFill>
                  <a:schemeClr val="tx1"/>
                </a:solidFill>
              </a:rPr>
              <a:t>)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C3520-23B4-4D3B-8493-896A98F9D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8866" y="2083263"/>
            <a:ext cx="4910328" cy="640080"/>
          </a:xfrm>
        </p:spPr>
        <p:txBody>
          <a:bodyPr>
            <a:normAutofit fontScale="92500"/>
          </a:bodyPr>
          <a:lstStyle/>
          <a:p>
            <a:pPr algn="ctr"/>
            <a:r>
              <a:rPr lang="fr-FR" dirty="0"/>
              <a:t>Les 30 instances de plus petites valeurs </a:t>
            </a:r>
            <a:r>
              <a:rPr lang="fr-FR" dirty="0" err="1"/>
              <a:t>opt</a:t>
            </a:r>
            <a:endParaRPr lang="fr-FR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909D6627-83A6-4405-A35D-3961D3A7BEEC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33370954"/>
              </p:ext>
            </p:extLst>
          </p:nvPr>
        </p:nvGraphicFramePr>
        <p:xfrm>
          <a:off x="1293813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908" imgH="3295344" progId="AcroExch.Document.DC">
                  <p:embed/>
                </p:oleObj>
              </mc:Choice>
              <mc:Fallback>
                <p:oleObj name="Acrobat Document" r:id="rId2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813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C40C1368-B657-4B62-9B98-DCE90832B535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757919004"/>
              </p:ext>
            </p:extLst>
          </p:nvPr>
        </p:nvGraphicFramePr>
        <p:xfrm>
          <a:off x="6681788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390908" imgH="3295344" progId="AcroExch.Document.DC">
                  <p:embed/>
                </p:oleObj>
              </mc:Choice>
              <mc:Fallback>
                <p:oleObj name="Acrobat Document" r:id="rId4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788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3B47CEA-2A70-4E75-ACD2-4979FB6A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BE0830-AD6A-46FF-9703-5F0C8A48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00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8D99F-801D-468C-8EBF-D10076DF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EPC production : Résultats [avec données d’entrainement type par type] (</a:t>
            </a:r>
            <a:r>
              <a:rPr lang="fr-FR" i="1" dirty="0">
                <a:solidFill>
                  <a:srgbClr val="FF0000"/>
                </a:solidFill>
              </a:rPr>
              <a:t>Gap 21.275589%</a:t>
            </a:r>
            <a:r>
              <a:rPr lang="fr-FR" i="1" dirty="0">
                <a:solidFill>
                  <a:schemeClr val="tx1"/>
                </a:solidFill>
              </a:rPr>
              <a:t>)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5E72F1-F814-4D2E-AA1E-6407CD3B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2250" y="2112963"/>
            <a:ext cx="5266944" cy="640080"/>
          </a:xfrm>
        </p:spPr>
        <p:txBody>
          <a:bodyPr>
            <a:normAutofit fontScale="92500"/>
          </a:bodyPr>
          <a:lstStyle/>
          <a:p>
            <a:r>
              <a:rPr lang="fr-FR" dirty="0"/>
              <a:t>Les 30 instances de plus grandes valeurs </a:t>
            </a:r>
            <a:r>
              <a:rPr lang="fr-FR" dirty="0" err="1"/>
              <a:t>opt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55F9F842-399B-4405-B403-7D7E5F6C414F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14525332"/>
              </p:ext>
            </p:extLst>
          </p:nvPr>
        </p:nvGraphicFramePr>
        <p:xfrm>
          <a:off x="1293813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908" imgH="3295344" progId="AcroExch.Document.DC">
                  <p:embed/>
                </p:oleObj>
              </mc:Choice>
              <mc:Fallback>
                <p:oleObj name="Acrobat Document" r:id="rId2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813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Espace réservé du contenu 11">
            <a:extLst>
              <a:ext uri="{FF2B5EF4-FFF2-40B4-BE49-F238E27FC236}">
                <a16:creationId xmlns:a16="http://schemas.microsoft.com/office/drawing/2014/main" id="{A6FB38AA-6590-4265-B0EE-B86A9145CAB2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45420429"/>
              </p:ext>
            </p:extLst>
          </p:nvPr>
        </p:nvGraphicFramePr>
        <p:xfrm>
          <a:off x="6681788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390908" imgH="3295344" progId="AcroExch.Document.DC">
                  <p:embed/>
                </p:oleObj>
              </mc:Choice>
              <mc:Fallback>
                <p:oleObj name="Acrobat Document" r:id="rId4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788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AC033E-9792-4CAC-827B-16BD68B01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035D61-E07C-4173-B6F2-E89D454F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0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650CF6-E0C1-49BF-8595-04AA9AAF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EPC production : Résultats [avec données de test type par type] (</a:t>
            </a:r>
            <a:r>
              <a:rPr lang="fr-FR" i="1" dirty="0">
                <a:solidFill>
                  <a:srgbClr val="FF0000"/>
                </a:solidFill>
              </a:rPr>
              <a:t>Gap 26.69255%</a:t>
            </a:r>
            <a:r>
              <a:rPr lang="fr-FR" i="1" dirty="0">
                <a:solidFill>
                  <a:schemeClr val="tx1"/>
                </a:solidFill>
              </a:rPr>
              <a:t>)</a:t>
            </a:r>
            <a:endParaRPr lang="fr-FR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1DE30D46-08A9-4DFE-BAEE-EA9236C9ED78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39246297"/>
              </p:ext>
            </p:extLst>
          </p:nvPr>
        </p:nvGraphicFramePr>
        <p:xfrm>
          <a:off x="1293813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908" imgH="3295344" progId="AcroExch.Document.DC">
                  <p:embed/>
                </p:oleObj>
              </mc:Choice>
              <mc:Fallback>
                <p:oleObj name="Acrobat Document" r:id="rId2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813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D23B0389-883D-4412-B721-B24848764414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46612713"/>
              </p:ext>
            </p:extLst>
          </p:nvPr>
        </p:nvGraphicFramePr>
        <p:xfrm>
          <a:off x="6681788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390908" imgH="3295344" progId="AcroExch.Document.DC">
                  <p:embed/>
                </p:oleObj>
              </mc:Choice>
              <mc:Fallback>
                <p:oleObj name="Acrobat Document" r:id="rId4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788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B391F0C-D7F7-4EC6-A540-69589FBE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A19C9E-8704-4965-A772-27574BD3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1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155ED-40DD-4172-872B-FD26162F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EPC production : Résultats [avec données de test type par type] (</a:t>
            </a:r>
            <a:r>
              <a:rPr lang="fr-FR" i="1" dirty="0">
                <a:solidFill>
                  <a:srgbClr val="FF0000"/>
                </a:solidFill>
              </a:rPr>
              <a:t>Gap 26.69255% </a:t>
            </a:r>
            <a:r>
              <a:rPr lang="fr-FR" i="1" dirty="0">
                <a:solidFill>
                  <a:schemeClr val="tx1"/>
                </a:solidFill>
              </a:rPr>
              <a:t>)</a:t>
            </a:r>
            <a:endParaRPr lang="fr-FR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25A221EE-7430-43F0-B5B2-31CFE100E59A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8881014"/>
              </p:ext>
            </p:extLst>
          </p:nvPr>
        </p:nvGraphicFramePr>
        <p:xfrm>
          <a:off x="1293813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908" imgH="3295344" progId="AcroExch.Document.DC">
                  <p:embed/>
                </p:oleObj>
              </mc:Choice>
              <mc:Fallback>
                <p:oleObj name="Acrobat Document" r:id="rId2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813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6B27C3DF-6986-49EF-A8CD-809ABE87EFDD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29794163"/>
              </p:ext>
            </p:extLst>
          </p:nvPr>
        </p:nvGraphicFramePr>
        <p:xfrm>
          <a:off x="6681788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390908" imgH="3295344" progId="AcroExch.Document.DC">
                  <p:embed/>
                </p:oleObj>
              </mc:Choice>
              <mc:Fallback>
                <p:oleObj name="Acrobat Document" r:id="rId4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788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2E60FA9-E1FA-46F4-BDFA-A5CB379A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3F5299-D257-4B3B-AD0A-17B23DA0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3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06B8D1-2BED-451D-9C6A-3B796EFC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EPC production : Résultats [avec données d’entrainement période par période] (</a:t>
            </a:r>
            <a:r>
              <a:rPr lang="fr-FR" i="1" dirty="0">
                <a:solidFill>
                  <a:srgbClr val="FF0000"/>
                </a:solidFill>
              </a:rPr>
              <a:t>Gap 17.847235%</a:t>
            </a:r>
            <a:r>
              <a:rPr lang="fr-FR" i="1" dirty="0">
                <a:solidFill>
                  <a:schemeClr val="tx1"/>
                </a:solidFill>
              </a:rPr>
              <a:t>)</a:t>
            </a:r>
            <a:endParaRPr lang="fr-FR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FE62E1E0-22F7-4C95-82B7-646819F9BB2A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24134957"/>
              </p:ext>
            </p:extLst>
          </p:nvPr>
        </p:nvGraphicFramePr>
        <p:xfrm>
          <a:off x="1293813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908" imgH="3295344" progId="AcroExch.Document.DC">
                  <p:embed/>
                </p:oleObj>
              </mc:Choice>
              <mc:Fallback>
                <p:oleObj name="Acrobat Document" r:id="rId2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813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B45FAAA4-4E43-43AF-8A05-6BF8D2410EA0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90294237"/>
              </p:ext>
            </p:extLst>
          </p:nvPr>
        </p:nvGraphicFramePr>
        <p:xfrm>
          <a:off x="6681788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390908" imgH="3295344" progId="AcroExch.Document.DC">
                  <p:embed/>
                </p:oleObj>
              </mc:Choice>
              <mc:Fallback>
                <p:oleObj name="Acrobat Document" r:id="rId4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788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5B1C44B-E246-4DA7-B78B-5133A89F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8866" y="2083263"/>
            <a:ext cx="4910328" cy="640080"/>
          </a:xfrm>
        </p:spPr>
        <p:txBody>
          <a:bodyPr>
            <a:normAutofit fontScale="92500"/>
          </a:bodyPr>
          <a:lstStyle/>
          <a:p>
            <a:pPr algn="ctr"/>
            <a:r>
              <a:rPr lang="fr-FR" dirty="0"/>
              <a:t>Les 30 instances de plus petites valeurs </a:t>
            </a:r>
            <a:r>
              <a:rPr lang="fr-FR" dirty="0" err="1"/>
              <a:t>opt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F504D13-9F37-4F09-AA8C-D74F8F98B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AF96D9-27B5-467C-9CEE-1796B838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61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8DAB8E-58F4-4947-8480-88BD7DF5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EPC production : Résultats [avec données d’entrainement période par période] (</a:t>
            </a:r>
            <a:r>
              <a:rPr lang="fr-FR" i="1" dirty="0">
                <a:solidFill>
                  <a:srgbClr val="FF0000"/>
                </a:solidFill>
              </a:rPr>
              <a:t>Gap 17.847235%</a:t>
            </a:r>
            <a:r>
              <a:rPr lang="fr-FR" i="1" dirty="0">
                <a:solidFill>
                  <a:schemeClr val="tx1"/>
                </a:solidFill>
              </a:rPr>
              <a:t>)</a:t>
            </a:r>
            <a:endParaRPr lang="fr-FR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5CAEDA02-7EEE-4DBD-BE55-27DBE271FD7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88295099"/>
              </p:ext>
            </p:extLst>
          </p:nvPr>
        </p:nvGraphicFramePr>
        <p:xfrm>
          <a:off x="1293813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908" imgH="3295344" progId="AcroExch.Document.DC">
                  <p:embed/>
                </p:oleObj>
              </mc:Choice>
              <mc:Fallback>
                <p:oleObj name="Acrobat Document" r:id="rId2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813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A5BA48B6-BAA9-4FA0-8E29-863C6FB9FB89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2034275"/>
              </p:ext>
            </p:extLst>
          </p:nvPr>
        </p:nvGraphicFramePr>
        <p:xfrm>
          <a:off x="6681788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390908" imgH="3295344" progId="AcroExch.Document.DC">
                  <p:embed/>
                </p:oleObj>
              </mc:Choice>
              <mc:Fallback>
                <p:oleObj name="Acrobat Document" r:id="rId4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788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B6B19A5-09A9-43FE-8B97-592B5B739F82}"/>
              </a:ext>
            </a:extLst>
          </p:cNvPr>
          <p:cNvSpPr txBox="1">
            <a:spLocks/>
          </p:cNvSpPr>
          <p:nvPr/>
        </p:nvSpPr>
        <p:spPr>
          <a:xfrm>
            <a:off x="3522250" y="2112963"/>
            <a:ext cx="5266944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30 instances de plus grandes valeurs </a:t>
            </a:r>
            <a:r>
              <a:rPr lang="fr-FR" dirty="0" err="1"/>
              <a:t>opt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BCEBA5B-29B3-451A-A27A-3A20EA7C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561B3-DDE9-4AFD-A632-432650C2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DD2C8-03E2-48E7-895D-C0736466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BD43CF-CD2C-4615-9144-E99EE02D9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91540" lvl="2" indent="-342900">
              <a:buFont typeface="+mj-lt"/>
              <a:buAutoNum type="arabicPeriod"/>
            </a:pPr>
            <a:r>
              <a:rPr lang="fr-FR" sz="1500" dirty="0"/>
              <a:t>Génération des données</a:t>
            </a:r>
          </a:p>
          <a:p>
            <a:pPr marL="891540" lvl="2" indent="-342900">
              <a:buFont typeface="+mj-lt"/>
              <a:buAutoNum type="arabicPeriod"/>
            </a:pPr>
            <a:endParaRPr lang="fr-FR" sz="1500" dirty="0"/>
          </a:p>
          <a:p>
            <a:pPr marL="891540" lvl="2" indent="-342900">
              <a:buFont typeface="+mj-lt"/>
              <a:buAutoNum type="arabicPeriod"/>
            </a:pPr>
            <a:r>
              <a:rPr lang="fr-FR" sz="1500" dirty="0"/>
              <a:t>Composantes d’un réseau de neurones</a:t>
            </a:r>
          </a:p>
          <a:p>
            <a:pPr marL="891540" lvl="2" indent="-342900">
              <a:buFont typeface="+mj-lt"/>
              <a:buAutoNum type="arabicPeriod"/>
            </a:pPr>
            <a:endParaRPr lang="fr-FR" sz="1500" dirty="0"/>
          </a:p>
          <a:p>
            <a:pPr marL="891540" lvl="2" indent="-342900">
              <a:buFont typeface="+mj-lt"/>
              <a:buAutoNum type="arabicPeriod"/>
            </a:pPr>
            <a:r>
              <a:rPr lang="fr-FR" sz="1500" dirty="0"/>
              <a:t>EPC production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fr-FR" sz="1600" dirty="0"/>
              <a:t>Prétraitements des données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fr-FR" sz="1500" dirty="0"/>
              <a:t>Modèle de réseau de neurones artificiels : modèle séquentiel fully-connected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fr-FR" sz="1500" dirty="0"/>
              <a:t>Résultats</a:t>
            </a:r>
          </a:p>
          <a:p>
            <a:pPr lvl="4">
              <a:buFont typeface="Arial" panose="020B0604020202020204" pitchFamily="34" charset="0"/>
              <a:buChar char="•"/>
            </a:pPr>
            <a:endParaRPr lang="fr-FR" sz="1500" dirty="0"/>
          </a:p>
          <a:p>
            <a:pPr marL="891540" lvl="2" indent="-342900">
              <a:buFont typeface="+mj-lt"/>
              <a:buAutoNum type="arabicPeriod"/>
            </a:pPr>
            <a:r>
              <a:rPr lang="fr-FR" sz="1500" dirty="0"/>
              <a:t>Tuning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68684A-8C04-49D2-B89D-BAED142C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05B2C1-D8B0-4388-9337-ACE88FE3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09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8A3777-479A-44CA-BF67-576FC433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EPC production : Résultats [avec données de test période par période] (</a:t>
            </a:r>
            <a:r>
              <a:rPr lang="fr-FR" i="1" dirty="0">
                <a:solidFill>
                  <a:srgbClr val="FF0000"/>
                </a:solidFill>
              </a:rPr>
              <a:t>Gap 22.345165%</a:t>
            </a:r>
            <a:r>
              <a:rPr lang="fr-FR" i="1" dirty="0">
                <a:solidFill>
                  <a:schemeClr val="tx1"/>
                </a:solidFill>
              </a:rPr>
              <a:t>)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F964B-CBBD-4B08-A9F8-824C59487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2F0AA-3568-4C83-AB98-586E0CA80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4C49A318-45F1-411B-A702-C51E8CD45028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4293072"/>
              </p:ext>
            </p:extLst>
          </p:nvPr>
        </p:nvGraphicFramePr>
        <p:xfrm>
          <a:off x="1293813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908" imgH="3295344" progId="AcroExch.Document.DC">
                  <p:embed/>
                </p:oleObj>
              </mc:Choice>
              <mc:Fallback>
                <p:oleObj name="Acrobat Document" r:id="rId2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813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826D209B-2FB1-4FD1-AA5F-66CD18B4AEE4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14662086"/>
              </p:ext>
            </p:extLst>
          </p:nvPr>
        </p:nvGraphicFramePr>
        <p:xfrm>
          <a:off x="6681788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390908" imgH="3295344" progId="AcroExch.Document.DC">
                  <p:embed/>
                </p:oleObj>
              </mc:Choice>
              <mc:Fallback>
                <p:oleObj name="Acrobat Document" r:id="rId4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788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56D889-4FDB-4F94-8657-C0C87D56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72BC70-260D-4C08-97C5-A95F2818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73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A493F-87D8-4D66-AD3E-6994C519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EPC production : Résultats [avec données de test période par période] (</a:t>
            </a:r>
            <a:r>
              <a:rPr lang="fr-FR" i="1" dirty="0">
                <a:solidFill>
                  <a:srgbClr val="FF0000"/>
                </a:solidFill>
              </a:rPr>
              <a:t>Gap 22.345165%</a:t>
            </a:r>
            <a:r>
              <a:rPr lang="fr-FR" i="1" dirty="0">
                <a:solidFill>
                  <a:schemeClr val="tx1"/>
                </a:solidFill>
              </a:rPr>
              <a:t>)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9C1323-A5FD-474C-AED7-14DB72146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F2E9A4-B127-4EAA-A276-6938AD34B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7D21DB89-42EF-4DF2-B8CC-4B7CB1C4DE4A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42445413"/>
              </p:ext>
            </p:extLst>
          </p:nvPr>
        </p:nvGraphicFramePr>
        <p:xfrm>
          <a:off x="1293813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908" imgH="3295344" progId="AcroExch.Document.DC">
                  <p:embed/>
                </p:oleObj>
              </mc:Choice>
              <mc:Fallback>
                <p:oleObj name="Acrobat Document" r:id="rId2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813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4210E209-E509-465A-B836-F834E111CF9A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5219008"/>
              </p:ext>
            </p:extLst>
          </p:nvPr>
        </p:nvGraphicFramePr>
        <p:xfrm>
          <a:off x="6681788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390908" imgH="3295344" progId="AcroExch.Document.DC">
                  <p:embed/>
                </p:oleObj>
              </mc:Choice>
              <mc:Fallback>
                <p:oleObj name="Acrobat Document" r:id="rId4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788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D36A02-FEEC-48B9-A793-1165CC86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05DC06-FC67-4F77-838D-C4915422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87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C9B5538-8AE6-4340-B1AD-9382560D90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3043" y="237744"/>
            <a:ext cx="6956416" cy="6382512"/>
          </a:xfrm>
          <a:noFill/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A686B47-3F58-47FD-9E56-B082F478D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pPr marL="548640" lvl="2" algn="ctr"/>
            <a:r>
              <a:rPr lang="fr-FR" sz="2400" dirty="0"/>
              <a:t>Modèle fonctionnel lié au séquentiel précédent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1743F0B-D9F5-40A2-A631-47F084D83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Division </a:t>
            </a:r>
            <a:r>
              <a:rPr lang="en-US" dirty="0" err="1"/>
              <a:t>en</a:t>
            </a:r>
            <a:r>
              <a:rPr lang="en-US" dirty="0"/>
              <a:t> deux bloc de </a:t>
            </a:r>
            <a:r>
              <a:rPr lang="en-US" dirty="0" err="1"/>
              <a:t>colonnes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Concatenation de deux sous-reseaux de </a:t>
            </a:r>
            <a:r>
              <a:rPr lang="en-US" dirty="0" err="1"/>
              <a:t>neurones</a:t>
            </a:r>
            <a:endParaRPr lang="en-US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6473B11-4394-434F-8156-0E46E86F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fr-FR"/>
              <a:t>Réseau de neurones pour le problème SMEPC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6B6CD5F-EF84-4067-AD7C-1717DAAD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34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1100E9-1AAE-4254-B68B-BC418377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Résultats du modèle fonctionnel lié au séquentiel précédent sur données de test(type par type)</a:t>
            </a:r>
            <a:br>
              <a:rPr lang="fr-FR" sz="2800" dirty="0"/>
            </a:br>
            <a:r>
              <a:rPr lang="fr-FR" sz="2800" dirty="0">
                <a:solidFill>
                  <a:srgbClr val="FF0000"/>
                </a:solidFill>
              </a:rPr>
              <a:t>Gap 31.9437%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BEE0E6-6818-4FFF-94BD-1A5F99017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723562-6831-4119-A518-A32E92CEF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17468DD0-1E17-4085-81B8-5FF1E8036AE5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46799113"/>
              </p:ext>
            </p:extLst>
          </p:nvPr>
        </p:nvGraphicFramePr>
        <p:xfrm>
          <a:off x="1293813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908" imgH="3295344" progId="AcroExch.Document.DC">
                  <p:embed/>
                </p:oleObj>
              </mc:Choice>
              <mc:Fallback>
                <p:oleObj name="Acrobat Document" r:id="rId2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813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1EBA7FA7-56A7-4845-A395-2FB5EF7B1FAA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788724385"/>
              </p:ext>
            </p:extLst>
          </p:nvPr>
        </p:nvGraphicFramePr>
        <p:xfrm>
          <a:off x="6681788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390908" imgH="3295344" progId="AcroExch.Document.DC">
                  <p:embed/>
                </p:oleObj>
              </mc:Choice>
              <mc:Fallback>
                <p:oleObj name="Acrobat Document" r:id="rId4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788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587573-4D2D-4B42-9E0D-A5B913A4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099E40-4D27-4392-ABFB-C79A5AF4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32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09B963-A54F-4B60-AB45-C52FEE51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Résultats du modèle fonctionnel lié au séquentiel précédent sur données d’entrainement(type par type)</a:t>
            </a:r>
            <a:br>
              <a:rPr lang="fr-FR" sz="2800" dirty="0"/>
            </a:br>
            <a:r>
              <a:rPr lang="fr-FR" sz="2800" dirty="0">
                <a:solidFill>
                  <a:srgbClr val="FF0000"/>
                </a:solidFill>
              </a:rPr>
              <a:t>Gap 18.0737%</a:t>
            </a:r>
            <a:endParaRPr lang="fr-FR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ED503A-CB73-44BE-B364-F28C42B2C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57C1376-1BEE-4607-BEDB-837B5714D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C1297A4-8561-4DD8-9F40-3ABA3E4AA093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59857922"/>
              </p:ext>
            </p:extLst>
          </p:nvPr>
        </p:nvGraphicFramePr>
        <p:xfrm>
          <a:off x="1293813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908" imgH="3295344" progId="AcroExch.Document.DC">
                  <p:embed/>
                </p:oleObj>
              </mc:Choice>
              <mc:Fallback>
                <p:oleObj name="Acrobat Document" r:id="rId2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813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353C4B75-6F43-45D5-88FA-517757A50E4F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72581085"/>
              </p:ext>
            </p:extLst>
          </p:nvPr>
        </p:nvGraphicFramePr>
        <p:xfrm>
          <a:off x="6681788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390908" imgH="3295344" progId="AcroExch.Document.DC">
                  <p:embed/>
                </p:oleObj>
              </mc:Choice>
              <mc:Fallback>
                <p:oleObj name="Acrobat Document" r:id="rId4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788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96675B-2E7E-415B-A137-8E8563DF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82F3E1-09B8-4571-BD0A-F58FFBAF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1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B60156B-AA5E-46BF-ABE1-8A8E65C9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statistique</a:t>
            </a:r>
            <a:endParaRPr lang="en-US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683E602-3FE4-4C15-B2E4-4464CECB1F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28850"/>
            <a:ext cx="4663440" cy="3497579"/>
          </a:xfrm>
          <a:noFill/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366E0C57-A53A-4350-8034-A31B2B3254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5" y="2228453"/>
            <a:ext cx="4664075" cy="3498056"/>
          </a:xfr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9DAAD3D-CEA3-411A-ACDB-AF90B6D6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4CD8E2E-5867-4DD7-9E01-B48402AB9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5D9343-80D0-4CC9-BA4A-432DC8F1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 PCA : </a:t>
            </a:r>
            <a:r>
              <a:rPr lang="fr-FR" sz="3100" b="0" i="0" dirty="0">
                <a:solidFill>
                  <a:srgbClr val="021B34"/>
                </a:solidFill>
                <a:effectLst/>
                <a:latin typeface="Open Sans" panose="020B0606030504020204" pitchFamily="34" charset="0"/>
              </a:rPr>
              <a:t>combinaison linéaire des variables originels en maximisant la variance</a:t>
            </a:r>
            <a:endParaRPr lang="fr-FR" sz="31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ED05C3-646F-4679-9516-DBD4C0533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705B4A-4B4E-467E-87EE-8C8B411D3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85D7FF32-FC0A-4F5C-A6C5-120762C578C7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3390321"/>
              </p:ext>
            </p:extLst>
          </p:nvPr>
        </p:nvGraphicFramePr>
        <p:xfrm>
          <a:off x="1293813" y="2792413"/>
          <a:ext cx="4214812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908" imgH="3295344" progId="AcroExch.Document.DC">
                  <p:embed/>
                </p:oleObj>
              </mc:Choice>
              <mc:Fallback>
                <p:oleObj name="Acrobat Document" r:id="rId2" imgW="4390908" imgH="329534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813" y="2792413"/>
                        <a:ext cx="4214812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B83E4854-1F61-4968-9952-537BEECD7FE3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06166261"/>
              </p:ext>
            </p:extLst>
          </p:nvPr>
        </p:nvGraphicFramePr>
        <p:xfrm>
          <a:off x="7207250" y="2792413"/>
          <a:ext cx="3163888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8229358" imgH="8229407" progId="AcroExch.Document.DC">
                  <p:embed/>
                </p:oleObj>
              </mc:Choice>
              <mc:Fallback>
                <p:oleObj name="Acrobat Document" r:id="rId4" imgW="8229358" imgH="822940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250" y="2792413"/>
                        <a:ext cx="3163888" cy="316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693E9A-ED5C-4D40-AC81-0F467F1B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747B2-E020-44E2-BDE1-C64B39E19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4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B30ED90F-37D7-49F3-9B1C-DAB07B3F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4739640" cy="1371600"/>
          </a:xfrm>
        </p:spPr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402851-BEF7-4218-88E4-CE136E791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2357094"/>
            <a:ext cx="4663440" cy="324109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3">
                <a:extLst>
                  <a:ext uri="{FF2B5EF4-FFF2-40B4-BE49-F238E27FC236}">
                    <a16:creationId xmlns:a16="http://schemas.microsoft.com/office/drawing/2014/main" id="{997B70F1-FBFE-4D88-837F-93D13555724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760" y="329184"/>
                <a:ext cx="4663440" cy="6071616"/>
              </a:xfrm>
            </p:spPr>
            <p:txBody>
              <a:bodyPr>
                <a:normAutofit fontScale="25000" lnSpcReduction="20000"/>
              </a:bodyPr>
              <a:lstStyle/>
              <a:p>
                <a:pPr marL="0" lvl="0" indent="0">
                  <a:lnSpc>
                    <a:spcPct val="107000"/>
                  </a:lnSpc>
                  <a:spcBef>
                    <a:spcPts val="1200"/>
                  </a:spcBef>
                  <a:buNone/>
                </a:pPr>
                <a:r>
                  <a:rPr lang="fr-FR" sz="3600" b="1" kern="0" dirty="0">
                    <a:effectLst/>
                    <a:latin typeface="Calibri Light" panose="020F03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Données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périodes </a:t>
                </a: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1…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et 2 périodes fictives </a:t>
                </a: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0, 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:r>
                  <a:rPr lang="fr-FR" sz="3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coûts fixes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sup>
                    </m:sSubSup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…</m:t>
                    </m:r>
                    <m:sSubSup>
                      <m:sSubSup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coûts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p>
                    </m:sSubSup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…</m:t>
                    </m:r>
                    <m:sSubSup>
                      <m:sSubSup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rendements 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recharges + 2 recharges fictives (</a:t>
                </a: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qui modélisent les niveaux de départ et d’arrivée de la citerne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𝐶𝐴𝑃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capacité du réservoir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: quantité à recharger par le véhicule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fenêtres de temps pour les recharges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𝑁𝐵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 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𝑎𝑐𝑡𝑢𝑒𝑙𝑙𝑒𝑚𝑒𝑛𝑡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longueurs des fenêtres (</a:t>
                </a:r>
                <a:r>
                  <a:rPr lang="fr-FR" sz="3600" i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NB. dans les instances actuelles on suppose connaître exactement les périodes de recharge donc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 ∀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=1…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=1…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sSubSup>
                      <m:sSubSup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fr-FR" sz="3600" i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NB. actuellement on aura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∈1…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=1..</m:t>
                        </m:r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(=&gt; permet de se ramener à un vecteur indicé sur les périodes)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ℕ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: paramètre pour construire le réseau de neurones (dans un premier temps on prendra </a:t>
                </a: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=+∞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7000"/>
                  </a:lnSpc>
                  <a:spcBef>
                    <a:spcPts val="1200"/>
                  </a:spcBef>
                  <a:buNone/>
                </a:pPr>
                <a:r>
                  <a:rPr lang="fr-FR" sz="3600" b="1" kern="0" dirty="0">
                    <a:effectLst/>
                    <a:latin typeface="Calibri Light" panose="020F03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Sorties du réseau 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=1…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: « production période </a:t>
                </a: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»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=1…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: « allumage usine période </a:t>
                </a: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»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=1…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nary>
                      <m:naryPr>
                        <m:chr m:val="∑"/>
                        <m:supHide m:val="on"/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: probabilité période </a:t>
                </a: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d’être la période de dernière recharge 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7000"/>
                  </a:lnSpc>
                  <a:spcBef>
                    <a:spcPts val="1200"/>
                  </a:spcBef>
                  <a:buNone/>
                </a:pPr>
                <a:r>
                  <a:rPr lang="fr-FR" sz="3600" b="1" kern="0" dirty="0">
                    <a:effectLst/>
                    <a:latin typeface="Calibri Light" panose="020F03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Fonction d’erreur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𝐸𝑟𝑟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fr-FR" sz="3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avec 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coût théorique de la solution </a:t>
                </a:r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fr-FR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sup>
                            </m:sSubSup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fr-FR" sz="3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3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sz="3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fr-FR" sz="3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sup>
                                </m:sSubSup>
                                <m:r>
                                  <a:rPr lang="fr-FR" sz="3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bSup>
                                  <m:sSubSupPr>
                                    <m:ctrlPr>
                                      <a:rPr lang="fr-FR" sz="3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3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fr-FR" sz="3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fr-FR" sz="3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fr-FR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3" name="Content Placeholder 3">
                <a:extLst>
                  <a:ext uri="{FF2B5EF4-FFF2-40B4-BE49-F238E27FC236}">
                    <a16:creationId xmlns:a16="http://schemas.microsoft.com/office/drawing/2014/main" id="{997B70F1-FBFE-4D88-837F-93D135557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760" y="329184"/>
                <a:ext cx="4663440" cy="6071616"/>
              </a:xfrm>
              <a:blipFill>
                <a:blip r:embed="rId3"/>
                <a:stretch>
                  <a:fillRect t="-201" b="-5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7A5CD6A-7546-4DDC-A597-0D12D2FE8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1924E2-1966-4E7A-9E1D-F668E61CE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4CDBEA-10CE-4DB3-8C63-0F29D04A9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fr-FR" dirty="0"/>
              <a:t>EPC production fonctionnel : </a:t>
            </a:r>
            <a:r>
              <a:rPr lang="fr-FR" sz="4000" dirty="0"/>
              <a:t>Prétraitements des données</a:t>
            </a:r>
            <a:endParaRPr lang="fr-FR" dirty="0"/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DB763CE-64C5-4EEB-A832-26793340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51" y="1939276"/>
            <a:ext cx="2730633" cy="1608455"/>
          </a:xfrm>
          <a:prstGeom prst="rect">
            <a:avLst/>
          </a:prstGeo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E1C42D1-34A6-4D24-BE15-BBC3AB3E02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02751" y="4334461"/>
            <a:ext cx="1114425" cy="876300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40F9785-CEBC-4D45-BF0C-46E72AE7E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198" y="4270845"/>
            <a:ext cx="952500" cy="828675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F332B85-DA19-4615-BCBE-32860D643C1C}"/>
              </a:ext>
            </a:extLst>
          </p:cNvPr>
          <p:cNvSpPr/>
          <p:nvPr/>
        </p:nvSpPr>
        <p:spPr>
          <a:xfrm>
            <a:off x="8486767" y="4440300"/>
            <a:ext cx="1005840" cy="489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17">
                <a:extLst>
                  <a:ext uri="{FF2B5EF4-FFF2-40B4-BE49-F238E27FC236}">
                    <a16:creationId xmlns:a16="http://schemas.microsoft.com/office/drawing/2014/main" id="{D79CFB50-01C9-4FAE-B5B5-C92F05E020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fr-FR" dirty="0"/>
                  <a:t>Couts fixes</a:t>
                </a:r>
              </a:p>
              <a:p>
                <a:endParaRPr lang="fr-FR" dirty="0"/>
              </a:p>
              <a:p>
                <a:r>
                  <a:rPr lang="fr-FR" dirty="0"/>
                  <a:t>Couts variables</a:t>
                </a:r>
              </a:p>
              <a:p>
                <a:endParaRPr lang="fr-FR" dirty="0"/>
              </a:p>
              <a:p>
                <a:r>
                  <a:rPr lang="fr-FR" dirty="0"/>
                  <a:t>Rendements de production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= quantité d’hydrogène maximale à recharger par période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8" name="Espace réservé du contenu 17">
                <a:extLst>
                  <a:ext uri="{FF2B5EF4-FFF2-40B4-BE49-F238E27FC236}">
                    <a16:creationId xmlns:a16="http://schemas.microsoft.com/office/drawing/2014/main" id="{D79CFB50-01C9-4FAE-B5B5-C92F05E020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915" t="-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9CFEA27-01AD-49DE-924B-68AA6F3D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90C73D-6F74-4B4A-932F-9042D212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70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3281EB5-D195-4309-A230-2B99383E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FCAD61-7026-474A-BF33-4B132808A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90" b="-3"/>
          <a:stretch/>
        </p:blipFill>
        <p:spPr>
          <a:xfrm>
            <a:off x="685800" y="609600"/>
            <a:ext cx="6858000" cy="5334000"/>
          </a:xfr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73AA077-FB00-459C-8166-93A4BA3C4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Concatenation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Multiplication (</a:t>
            </a:r>
            <a:r>
              <a:rPr lang="en-US" dirty="0" err="1"/>
              <a:t>produit</a:t>
            </a:r>
            <a:r>
              <a:rPr lang="en-US" dirty="0"/>
              <a:t> </a:t>
            </a:r>
            <a:r>
              <a:rPr lang="en-US" dirty="0" err="1"/>
              <a:t>scalaire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Fonction d’activation :</a:t>
            </a:r>
          </a:p>
          <a:p>
            <a:r>
              <a:rPr lang="en-US" dirty="0"/>
              <a:t>	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sigmoide</a:t>
            </a:r>
            <a:endParaRPr lang="en-US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CFA5BFC-610B-4A49-8561-A9E90002D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7C97A5-61FD-4118-A42C-814DACF2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8CC02F-3B3F-416E-844F-568905E0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48640" lvl="2" algn="l"/>
            <a:r>
              <a:rPr lang="fr-FR" sz="4000" dirty="0"/>
              <a:t>Génération des données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0015D-7279-4B9F-8D10-AF89A1F07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Caractéristiques des instances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EA28B5E-793E-4345-8BC5-4640191C52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M, TMAX, V_0, C^Veh, p, alpha, beta, Cout^F, E_0, C^Tank</a:t>
            </a:r>
          </a:p>
          <a:p>
            <a:r>
              <a:rPr lang="fr-FR" dirty="0"/>
              <a:t>Nombre d’instances : 2 550</a:t>
            </a:r>
          </a:p>
          <a:p>
            <a:r>
              <a:rPr lang="fr-FR" dirty="0"/>
              <a:t>Min = 5, Max = 224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A4726A3-2867-4052-B3C2-E1B3151F2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Exemple d’instance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0C7CF670-C40F-41D5-A798-2349891005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406655" y="2871153"/>
            <a:ext cx="758079" cy="3163887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A679E6B-1032-462C-B3A4-EFB67A60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752" y="2774554"/>
            <a:ext cx="377264" cy="3626246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F65E44-D627-4E64-80A1-925A6F7E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41BCD09-7D03-4A2E-B2E9-4AAE618C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4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092E303-E87A-4B9E-BC15-C74B674EDA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599" y="1437608"/>
            <a:ext cx="7696201" cy="3982783"/>
          </a:xfrm>
          <a:noFill/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4DACB191-48E0-4540-BB92-881111FF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903752F-9CF2-4FCF-868A-9391864BA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A65118-2AEF-497A-A92F-153D107BC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0" y="3345366"/>
            <a:ext cx="3166947" cy="237521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4261580-7511-49A1-922B-79C9CA14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fr-FR"/>
              <a:t>Réseau de neurones pour le problème SMEPC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96B109-AC61-44B6-8501-BB101B49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66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7101F-B5FD-4B81-B6AE-D3345238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[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d’entrainement</a:t>
            </a:r>
            <a:r>
              <a:rPr lang="en-US" dirty="0"/>
              <a:t>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069099-2B8D-4413-9C29-23D50C154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6A7A094-F43C-49A3-B2C2-08ACF50FD2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BBF9BE7-E252-4C91-B4A3-F4FAE2D0E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D01C0B4-11B1-4825-99CC-79F6A5E71C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7E514C-3025-4458-94B4-C8702A7E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4E7415-52AA-469A-BCEA-B88A2E70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98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F716BF-50E9-4557-9BEF-04278236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[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d’entrainement</a:t>
            </a:r>
            <a:r>
              <a:rPr lang="en-US" dirty="0"/>
              <a:t>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3F56F4-4B74-4224-89B1-9E027C19C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9B8397-41DE-42EF-BE8C-898D299F6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58D365C9-7C89-4F44-A0AC-B66E725F79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7A33EDB5-3C40-49BF-957F-01FAC512F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E0CB12-32DB-4267-9F97-6B9E6A418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ADBC5B-A973-4BF8-A87B-A74F0F6C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07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AEA2C-38B9-4A2B-A9E6-CEBC8EB9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[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d’entrainement</a:t>
            </a:r>
            <a:r>
              <a:rPr lang="en-US" dirty="0"/>
              <a:t>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649C17-2927-43F6-A47A-144CC0165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D8FD9A9-BAD4-40F8-ACF3-F70B77A66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541A4F-C6D4-4320-A7A5-646953695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8987876-902C-42C8-9B80-AF6B45380D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0DAE0B-FF26-44D1-A03E-F14CDDBD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618534-116C-4DB2-84FD-19DC5620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49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DACB191-48E0-4540-BB92-881111FF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903752F-9CF2-4FCF-868A-9391864BA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On a </a:t>
            </a:r>
            <a:r>
              <a:rPr lang="en-US" dirty="0" err="1"/>
              <a:t>fixé</a:t>
            </a:r>
            <a:r>
              <a:rPr lang="en-US" dirty="0"/>
              <a:t> les coefficients des arcs à -1,1 entre la </a:t>
            </a:r>
            <a:r>
              <a:rPr lang="en-US" dirty="0" err="1"/>
              <a:t>couche</a:t>
            </a:r>
            <a:r>
              <a:rPr lang="en-US" dirty="0"/>
              <a:t> 3 et la </a:t>
            </a:r>
            <a:r>
              <a:rPr lang="en-US" dirty="0" err="1"/>
              <a:t>couche</a:t>
            </a:r>
            <a:r>
              <a:rPr lang="en-US" dirty="0"/>
              <a:t> 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192E07-83DC-4964-9A38-586408691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34" y="3529584"/>
            <a:ext cx="3145541" cy="2359156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75F327-F8B6-4B8A-8D01-53A64BA0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976" y="1493448"/>
            <a:ext cx="6324161" cy="439529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3472F9D6-DA76-45E0-975D-CA22A6FF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fr-FR"/>
              <a:t>Réseau de neurones pour le problème SMEPC</a:t>
            </a:r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5A2F354-EFF2-4F78-9B42-8E45AE4A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73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4AC61-2463-442B-80F6-2468110E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avec </a:t>
            </a:r>
            <a:r>
              <a:rPr lang="en-US" dirty="0" err="1"/>
              <a:t>poids</a:t>
            </a:r>
            <a:r>
              <a:rPr lang="en-US" dirty="0"/>
              <a:t> fixes [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d’entrainement</a:t>
            </a:r>
            <a:r>
              <a:rPr lang="en-US" dirty="0"/>
              <a:t>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C9AD52-E6B3-4315-930A-36A1E6669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685CE36-65DD-4C16-87F3-9F912FBD82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ACA0CBB-E051-4726-A9E6-19578BBF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2E04CA8-C4E9-421A-8A7C-D806105EC4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ACB16B74-04F1-495E-A059-B33F9236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E2D422D-FCB5-4BC5-B8B3-9D2F9C51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24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C15FB9-2883-400E-B502-76636076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avec </a:t>
            </a:r>
            <a:r>
              <a:rPr lang="en-US" dirty="0" err="1"/>
              <a:t>poids</a:t>
            </a:r>
            <a:r>
              <a:rPr lang="en-US" dirty="0"/>
              <a:t> fixes [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d’entrainement</a:t>
            </a:r>
            <a:r>
              <a:rPr lang="en-US" dirty="0"/>
              <a:t>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C94A2F-B137-4ED9-8E37-C7733ED2C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4761B4E-4D43-4AEA-BF42-AA4185BD90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E98A55F-DD9F-463C-AD13-AE9417CC3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815D3B6-BB4D-4BB7-8D5B-14A980DB58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26B85C0F-42B3-4797-9F21-7358DABB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1D79DB1-4A43-4C7C-B736-830D6FA41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02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9C864E-0717-413F-B6C4-BDD7BFBD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avec </a:t>
            </a:r>
            <a:r>
              <a:rPr lang="en-US" dirty="0" err="1"/>
              <a:t>poids</a:t>
            </a:r>
            <a:r>
              <a:rPr lang="en-US" dirty="0"/>
              <a:t> fixes [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d’entrainement</a:t>
            </a:r>
            <a:r>
              <a:rPr lang="en-US" dirty="0"/>
              <a:t>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BD1CA1-0A7B-4F45-A035-AC9F4E3CD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8638AB8-36A0-4582-A9BE-7540017EAB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04FAAE-44AE-4DA6-84FB-19A1B3877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AD09C75A-12E7-464B-8C23-D3CDD81281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34205BEC-FE63-4E9E-8A9B-1D53ED9A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65D109D-2D5F-4DB5-9D8A-B9457638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46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047B-D32E-45EB-884B-EDBBB08A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[</a:t>
            </a:r>
            <a:r>
              <a:rPr lang="en-US" dirty="0" err="1"/>
              <a:t>données</a:t>
            </a:r>
            <a:r>
              <a:rPr lang="en-US" dirty="0"/>
              <a:t> de test]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FCF59D-AE4B-4B19-8CE0-66CA9394C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A6021B0-C1BA-4DB2-BE43-C5F7A232D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6EC6902-6B18-420D-88DE-DEF4BF6E8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C629814-F200-47C4-8D0A-378DC3647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5BC8D495-E4CB-43E1-B0A7-C216F558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D2FFF4D-47C8-41E9-8EF7-4BAEBE54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42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2AD4C-C460-4701-A860-CBF49192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[</a:t>
            </a:r>
            <a:r>
              <a:rPr lang="en-US" dirty="0" err="1"/>
              <a:t>données</a:t>
            </a:r>
            <a:r>
              <a:rPr lang="en-US" dirty="0"/>
              <a:t> de test]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62DC23-2FE5-4B5D-9FEC-20620A80B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D3DBFCB-F496-4770-8E89-AC8AE5EB3F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BD0E6B7-0CFA-4467-8772-4596B6F36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EEB9D462-97AC-4BE0-86BD-394EBCCA18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955D9141-EECB-41FC-A36F-D36D2314B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4AFC5ED-A29B-48E5-8E85-33F5E2ED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9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F0F7C-0BB2-48A4-B901-8237A265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/>
              <a:t>Quelques paramètres d’un réseau de neurones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903739-3BD5-419F-B08A-16BA956E8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7436" y="2014194"/>
            <a:ext cx="4663440" cy="374904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Arial" panose="020B0604020202020204" pitchFamily="34" charset="0"/>
              </a:rPr>
              <a:t>la topologie du réseau;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Arial" panose="020B0604020202020204" pitchFamily="34" charset="0"/>
              </a:rPr>
              <a:t>la fonction d’agrégation (somme pondérée,…) 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Arial" panose="020B0604020202020204" pitchFamily="34" charset="0"/>
              </a:rPr>
              <a:t>la fonction d’activation (RELU, </a:t>
            </a:r>
            <a:r>
              <a:rPr lang="fr-FR" b="0" i="0" strike="noStrike" dirty="0">
                <a:effectLst/>
                <a:latin typeface="Arial" panose="020B0604020202020204" pitchFamily="34" charset="0"/>
              </a:rPr>
              <a:t>sigmoïde</a:t>
            </a:r>
            <a:r>
              <a:rPr lang="fr-FR" b="0" i="0" dirty="0">
                <a:effectLst/>
                <a:latin typeface="Arial" panose="020B0604020202020204" pitchFamily="34" charset="0"/>
              </a:rPr>
              <a:t>, identité…) 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Arial" panose="020B0604020202020204" pitchFamily="34" charset="0"/>
              </a:rPr>
              <a:t>l’</a:t>
            </a:r>
            <a:r>
              <a:rPr lang="fr-FR" b="0" i="0" strike="noStrike" dirty="0">
                <a:effectLst/>
                <a:latin typeface="Arial" panose="020B0604020202020204" pitchFamily="34" charset="0"/>
              </a:rPr>
              <a:t> algorithme</a:t>
            </a:r>
            <a:r>
              <a:rPr lang="fr-FR" b="0" i="0" dirty="0">
                <a:effectLst/>
                <a:latin typeface="Arial" panose="020B0604020202020204" pitchFamily="34" charset="0"/>
              </a:rPr>
              <a:t> d’apprentissage (</a:t>
            </a:r>
            <a:r>
              <a:rPr lang="fr-FR" b="0" i="0" strike="noStrike" dirty="0">
                <a:effectLst/>
                <a:latin typeface="Arial" panose="020B0604020202020204" pitchFamily="34" charset="0"/>
              </a:rPr>
              <a:t>rétropropagation du gradient</a:t>
            </a:r>
            <a:r>
              <a:rPr lang="fr-FR" b="0" i="0" dirty="0">
                <a:effectLst/>
                <a:latin typeface="Arial" panose="020B0604020202020204" pitchFamily="34" charset="0"/>
              </a:rPr>
              <a:t>, …) et  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epochs</a:t>
            </a:r>
            <a:r>
              <a:rPr lang="fr-FR" b="0" i="0" dirty="0">
                <a:effectLst/>
                <a:latin typeface="Arial" panose="020B0604020202020204" pitchFamily="34" charset="0"/>
              </a:rPr>
              <a:t>  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</a:rPr>
              <a:t>l</a:t>
            </a:r>
            <a:r>
              <a:rPr lang="fr-FR" b="0" i="0" dirty="0">
                <a:effectLst/>
                <a:latin typeface="Arial" panose="020B0604020202020204" pitchFamily="34" charset="0"/>
              </a:rPr>
              <a:t>e traitement par lots (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batch_size)</a:t>
            </a:r>
            <a:r>
              <a:rPr lang="fr-FR" b="0" i="0" dirty="0">
                <a:effectLst/>
                <a:latin typeface="Arial" panose="020B0604020202020204" pitchFamily="34" charset="0"/>
              </a:rPr>
              <a:t> 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</a:rPr>
              <a:t>la fonction d’erreur (mean_square_error)</a:t>
            </a:r>
            <a:endParaRPr lang="fr-FR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9DC1749-5C0D-4329-A72A-CE0ABBC076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344085"/>
            <a:ext cx="4664075" cy="3266793"/>
          </a:xfr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F77FF8-B596-4B38-B6C4-EDD430EE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4C6C87-37B1-45AD-8162-B4C6F1B4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91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A31201-6528-48FE-8F38-201C098E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[</a:t>
            </a:r>
            <a:r>
              <a:rPr lang="en-US" dirty="0" err="1"/>
              <a:t>données</a:t>
            </a:r>
            <a:r>
              <a:rPr lang="en-US" dirty="0"/>
              <a:t> de test]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1DEA84-D0A8-414B-A33D-DFD6C842A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DFDAA81-8808-44B9-A937-820C324CF4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1E60678-95F2-4DDC-AD65-00C0FBE7A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F92DE47-FF8F-47EB-A9D2-BAD2EA3549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5E484E9C-016E-4D38-A810-E360BB09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D5880598-E7E5-48E7-9D01-28B70B68E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76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713FFD-00D5-476D-A7DF-327BC578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avec </a:t>
            </a:r>
            <a:r>
              <a:rPr lang="en-US" dirty="0" err="1"/>
              <a:t>poids</a:t>
            </a:r>
            <a:r>
              <a:rPr lang="en-US" dirty="0"/>
              <a:t> fixes [</a:t>
            </a:r>
            <a:r>
              <a:rPr lang="en-US" dirty="0" err="1"/>
              <a:t>données</a:t>
            </a:r>
            <a:r>
              <a:rPr lang="en-US" dirty="0"/>
              <a:t> de test]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BC05E9-5C0A-49B2-97EC-1D4375AB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0F80FF2-C8D1-4E24-8B56-DB69531DC7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B3ED143-6AD9-48E8-B409-B26903713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639BF807-8765-47E9-87D1-030345106F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702908EF-57BD-47AB-9039-E0AB5FB02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7CE17BA6-D55B-444E-91B3-30BFBED3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0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1CC20-53C4-4E8B-B97D-2E289235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avec </a:t>
            </a:r>
            <a:r>
              <a:rPr lang="en-US" dirty="0" err="1"/>
              <a:t>poids</a:t>
            </a:r>
            <a:r>
              <a:rPr lang="en-US" dirty="0"/>
              <a:t> fixes [</a:t>
            </a:r>
            <a:r>
              <a:rPr lang="en-US" dirty="0" err="1"/>
              <a:t>données</a:t>
            </a:r>
            <a:r>
              <a:rPr lang="en-US" dirty="0"/>
              <a:t> de test]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4D14CC-AABD-4ABA-8119-392C3D20C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7C7072B-2F2E-4484-A6A5-069B3600D3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28E9F1-13AD-4301-802B-17209D69F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A2637EF9-1B9D-464D-A265-5D34786A6CC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1D2B5BFF-C907-4C0B-A918-9B51E78C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9D0EF03-F55A-44F4-9C6D-5F65D48E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74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BB14C-615E-40F7-B010-63008948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avec </a:t>
            </a:r>
            <a:r>
              <a:rPr lang="en-US" dirty="0" err="1"/>
              <a:t>poids</a:t>
            </a:r>
            <a:r>
              <a:rPr lang="en-US" dirty="0"/>
              <a:t> fixes [</a:t>
            </a:r>
            <a:r>
              <a:rPr lang="en-US" dirty="0" err="1"/>
              <a:t>données</a:t>
            </a:r>
            <a:r>
              <a:rPr lang="en-US" dirty="0"/>
              <a:t> de test]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DEF0DB-379E-43B2-99A2-E3F27EE2E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C71D2CC-5941-41DF-BA08-67C2148D23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6593D2E-D6F0-450B-8F89-B82F935CC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A3DA0BA-9AC1-4689-A433-D739BB04553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7B44FF26-2F3E-4A10-AED5-B94EB2D1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632E28CE-4A92-415A-ABB4-4E1CA29E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14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48" y="2590266"/>
            <a:ext cx="10058400" cy="1371600"/>
          </a:xfrm>
        </p:spPr>
        <p:txBody>
          <a:bodyPr rtlCol="0">
            <a:noAutofit/>
          </a:bodyPr>
          <a:lstStyle/>
          <a:p>
            <a:pPr algn="ctr" rtl="0"/>
            <a:r>
              <a:rPr lang="fr" sz="9600" dirty="0"/>
              <a:t>Merci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7A90C8-00F6-4D06-89ED-668EF04B0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C63963-30E5-4814-9D6A-F250EDD8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4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Zoom sur un logo&#10;&#10;Description générée automatiquemen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fr" sz="2800" dirty="0">
                <a:solidFill>
                  <a:schemeClr val="tx1"/>
                </a:solidFill>
              </a:rPr>
              <a:t>EPC : Réseau de neurones artificiels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 fontScale="47500" lnSpcReduction="20000"/>
          </a:bodyPr>
          <a:lstStyle/>
          <a:p>
            <a:pPr rtl="0">
              <a:spcAft>
                <a:spcPts val="600"/>
              </a:spcAft>
            </a:pPr>
            <a:r>
              <a:rPr lang="fr-FR" dirty="0"/>
              <a:t>F. BENDALI, J. MAILFERT, E. MOLE KAMGA, A. QUILLIOT, H. TOUSSAINT</a:t>
            </a:r>
          </a:p>
          <a:p>
            <a:pPr rtl="0"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</a:rPr>
              <a:t>17/02/2021</a:t>
            </a:r>
          </a:p>
        </p:txBody>
      </p:sp>
    </p:spTree>
    <p:extLst>
      <p:ext uri="{BB962C8B-B14F-4D97-AF65-F5344CB8AC3E}">
        <p14:creationId xmlns:p14="http://schemas.microsoft.com/office/powerpoint/2010/main" val="143148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7101F-B5FD-4B81-B6AE-D3345238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avec </a:t>
            </a:r>
            <a:r>
              <a:rPr lang="en-US" dirty="0" err="1"/>
              <a:t>poids</a:t>
            </a:r>
            <a:r>
              <a:rPr lang="en-US" dirty="0"/>
              <a:t> variables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069099-2B8D-4413-9C29-23D50C154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d’entrainement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BBF9BE7-E252-4C91-B4A3-F4FAE2D0E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Données</a:t>
            </a:r>
            <a:r>
              <a:rPr lang="en-US" dirty="0"/>
              <a:t> de test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7E514C-3025-4458-94B4-C8702A7E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4E7415-52AA-469A-BCEA-B88A2E70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46</a:t>
            </a:fld>
            <a:endParaRPr lang="en-US"/>
          </a:p>
        </p:txBody>
      </p:sp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4E4BC469-7A03-477F-A218-75FE2F7110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9F8C6C98-1A8D-4F44-940B-C4F6CE1EB6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937855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4AC61-2463-442B-80F6-2468110E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 production </a:t>
            </a:r>
            <a:r>
              <a:rPr lang="en-US" dirty="0" err="1"/>
              <a:t>fonctionnel</a:t>
            </a:r>
            <a:r>
              <a:rPr lang="en-US" dirty="0"/>
              <a:t> 2 avec </a:t>
            </a:r>
            <a:r>
              <a:rPr lang="en-US" dirty="0" err="1"/>
              <a:t>poids</a:t>
            </a:r>
            <a:r>
              <a:rPr lang="en-US" dirty="0"/>
              <a:t> fixes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C9AD52-E6B3-4315-930A-36A1E6669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9" y="2074334"/>
            <a:ext cx="4663440" cy="640080"/>
          </a:xfrm>
        </p:spPr>
        <p:txBody>
          <a:bodyPr/>
          <a:lstStyle/>
          <a:p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d’entrainement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ACA0CBB-E051-4726-A9E6-19578BBF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Données</a:t>
            </a:r>
            <a:r>
              <a:rPr lang="en-US" dirty="0"/>
              <a:t> de test</a:t>
            </a:r>
            <a:endParaRPr lang="fr-FR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ACB16B74-04F1-495E-A059-B33F9236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E2D422D-FCB5-4BC5-B8B3-9D2F9C51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47</a:t>
            </a:fld>
            <a:endParaRPr lang="en-US"/>
          </a:p>
        </p:txBody>
      </p:sp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5D25A625-26B5-4444-990E-FF20E1357B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D5363A9D-7A8D-4343-8E99-73B3C5F864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2387569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5447B5A-9442-40F4-BC82-9417CBB7AA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599" y="292799"/>
            <a:ext cx="7696201" cy="6272402"/>
          </a:xfr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2F0AB4-1C07-4975-84F5-2CCA7F55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anchor="b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0D92F0-9798-4B45-9BF1-0ECBBFF3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34B7E4EF-A1BD-40F4-AB7B-04F084DD991D}" type="slidenum">
              <a:rPr lang="en-US" smtClean="0"/>
              <a:pPr rtl="0"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BE71054-CA1C-46A6-AF1A-2B72F4A3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sz="2400" dirty="0"/>
              <a:t>EPC production </a:t>
            </a:r>
            <a:r>
              <a:rPr lang="en-US" sz="2400" dirty="0" err="1"/>
              <a:t>fonctionnel</a:t>
            </a:r>
            <a:r>
              <a:rPr lang="en-US" sz="2400" dirty="0"/>
              <a:t> 2 avec </a:t>
            </a:r>
            <a:r>
              <a:rPr lang="en-US" sz="2400" dirty="0" err="1"/>
              <a:t>poids</a:t>
            </a:r>
            <a:r>
              <a:rPr lang="en-US" sz="2400" dirty="0"/>
              <a:t> fixes et dropout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0C08EF3-55E6-43FE-BDE9-D236C99B8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84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B7FA2A-2C04-4338-85F5-9E4F7B26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EPC production </a:t>
            </a:r>
            <a:r>
              <a:rPr lang="en-US" sz="4000" dirty="0" err="1"/>
              <a:t>fonctionnel</a:t>
            </a:r>
            <a:r>
              <a:rPr lang="en-US" sz="4000" dirty="0"/>
              <a:t> 2 avec </a:t>
            </a:r>
            <a:r>
              <a:rPr lang="en-US" sz="4000" dirty="0" err="1"/>
              <a:t>poids</a:t>
            </a:r>
            <a:r>
              <a:rPr lang="en-US" sz="4000" dirty="0"/>
              <a:t> fixes et dropout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4C7899-007A-4E6A-B3E8-E4E3E851E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Dropout à 20%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BDD461BA-660E-424F-A2A3-0C10FB4995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F92887-2CD4-49F6-A07F-E9AFDAE60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Dropout à 98%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B06012C-5AA4-4AD4-B7B6-A84F5C56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636A070-66CB-414E-B290-589F6397B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49</a:t>
            </a:fld>
            <a:endParaRPr lang="en-US"/>
          </a:p>
        </p:txBody>
      </p:sp>
      <p:pic>
        <p:nvPicPr>
          <p:cNvPr id="13" name="Espace réservé du contenu 16">
            <a:extLst>
              <a:ext uri="{FF2B5EF4-FFF2-40B4-BE49-F238E27FC236}">
                <a16:creationId xmlns:a16="http://schemas.microsoft.com/office/drawing/2014/main" id="{780B2237-D479-4780-B5F0-4F9477DEB2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169055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4CDBEA-10CE-4DB3-8C63-0F29D04A9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fr-FR" dirty="0"/>
              <a:t>EPC production : </a:t>
            </a:r>
            <a:r>
              <a:rPr lang="fr-FR" sz="4000" dirty="0"/>
              <a:t>Prétraitements des données et division des données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6F25372-926A-43E8-B101-9134D2FB61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6800" y="2455070"/>
            <a:ext cx="4663440" cy="778200"/>
          </a:xfrm>
          <a:noFill/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3C98B481-C99A-405D-B6EB-2FFDF0B9DB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9900" y="2014194"/>
            <a:ext cx="4305300" cy="1733550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B4F73E7-C237-4472-923A-61CDF3349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643447"/>
            <a:ext cx="4663440" cy="591527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DB763CE-64C5-4EEB-A832-267933407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4301490"/>
            <a:ext cx="2730633" cy="1608455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4CC4A75-B3AB-4EA6-995F-47EC36CC9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3EACD7C-A58B-49B5-BFFA-3EFF8EAE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40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B7FA2A-2C04-4338-85F5-9E4F7B26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EPC production </a:t>
            </a:r>
            <a:r>
              <a:rPr lang="en-US" sz="4000" dirty="0" err="1"/>
              <a:t>fonctionnel</a:t>
            </a:r>
            <a:r>
              <a:rPr lang="en-US" sz="4000" dirty="0"/>
              <a:t> 2 avec </a:t>
            </a:r>
            <a:r>
              <a:rPr lang="en-US" sz="4000" dirty="0" err="1"/>
              <a:t>poids</a:t>
            </a:r>
            <a:r>
              <a:rPr lang="en-US" sz="4000" dirty="0"/>
              <a:t> fixes et dropout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4C7899-007A-4E6A-B3E8-E4E3E851E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Dropout à 20%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F92887-2CD4-49F6-A07F-E9AFDAE60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Dropout à 98%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B06012C-5AA4-4AD4-B7B6-A84F5C56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636A070-66CB-414E-B290-589F6397B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50</a:t>
            </a:fld>
            <a:endParaRPr lang="en-US"/>
          </a:p>
        </p:txBody>
      </p:sp>
      <p:pic>
        <p:nvPicPr>
          <p:cNvPr id="15" name="Espace réservé du contenu 8">
            <a:extLst>
              <a:ext uri="{FF2B5EF4-FFF2-40B4-BE49-F238E27FC236}">
                <a16:creationId xmlns:a16="http://schemas.microsoft.com/office/drawing/2014/main" id="{3099296E-2502-40E4-ACAA-69A43FEA84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pic>
        <p:nvPicPr>
          <p:cNvPr id="23" name="Espace réservé du contenu 22">
            <a:extLst>
              <a:ext uri="{FF2B5EF4-FFF2-40B4-BE49-F238E27FC236}">
                <a16:creationId xmlns:a16="http://schemas.microsoft.com/office/drawing/2014/main" id="{863A7D5C-0410-4556-86E7-7BBB93FD0F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1913504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Zoom sur un logo&#10;&#10;Description générée automatiquemen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fr" sz="2800" dirty="0">
                <a:solidFill>
                  <a:schemeClr val="tx1"/>
                </a:solidFill>
              </a:rPr>
              <a:t>EPC : Réseau de neurones artificiels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 fontScale="40000" lnSpcReduction="20000"/>
          </a:bodyPr>
          <a:lstStyle/>
          <a:p>
            <a:pPr rtl="0">
              <a:spcAft>
                <a:spcPts val="600"/>
              </a:spcAft>
            </a:pPr>
            <a:r>
              <a:rPr lang="fr-FR" dirty="0"/>
              <a:t>F. BENDALI, J. MAILFERT, E. MOLE KAMGA, A. QUILLIOT, H. TOUSSAINT</a:t>
            </a:r>
          </a:p>
          <a:p>
            <a:pPr rtl="0"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</a:rPr>
              <a:t>04/03/2021</a:t>
            </a:r>
          </a:p>
          <a:p>
            <a:pPr rtl="0"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</a:rPr>
              <a:t>12/03/2021</a:t>
            </a:r>
          </a:p>
        </p:txBody>
      </p:sp>
    </p:spTree>
    <p:extLst>
      <p:ext uri="{BB962C8B-B14F-4D97-AF65-F5344CB8AC3E}">
        <p14:creationId xmlns:p14="http://schemas.microsoft.com/office/powerpoint/2010/main" val="1789114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DD2C8-03E2-48E7-895D-C0736466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BD43CF-CD2C-4615-9144-E99EE02D9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91540" lvl="2" indent="-342900">
              <a:buFont typeface="+mj-lt"/>
              <a:buAutoNum type="arabicPeriod"/>
            </a:pPr>
            <a:r>
              <a:rPr lang="fr-FR" sz="1500" dirty="0"/>
              <a:t>Analyse statistique des données</a:t>
            </a:r>
          </a:p>
          <a:p>
            <a:pPr marL="891540" lvl="2" indent="-342900">
              <a:buFont typeface="+mj-lt"/>
              <a:buAutoNum type="arabicPeriod"/>
            </a:pPr>
            <a:endParaRPr lang="fr-FR" sz="1500" dirty="0"/>
          </a:p>
          <a:p>
            <a:pPr marL="891540" lvl="2" indent="-342900">
              <a:buFont typeface="+mj-lt"/>
              <a:buAutoNum type="arabicPeriod"/>
            </a:pPr>
            <a:r>
              <a:rPr lang="fr-FR" sz="1500" dirty="0"/>
              <a:t> Division du réseau de neurones </a:t>
            </a:r>
            <a:r>
              <a:rPr lang="en-US" sz="1500" dirty="0"/>
              <a:t>EPC production </a:t>
            </a:r>
            <a:r>
              <a:rPr lang="en-US" sz="1500" dirty="0" err="1"/>
              <a:t>fonctionnel</a:t>
            </a:r>
            <a:r>
              <a:rPr lang="en-US" sz="1500" dirty="0"/>
              <a:t> 2 </a:t>
            </a:r>
            <a:r>
              <a:rPr lang="fr-FR" sz="1500" dirty="0"/>
              <a:t>en deux réseaux</a:t>
            </a:r>
          </a:p>
          <a:p>
            <a:pPr marL="548640" lvl="2" indent="0">
              <a:buNone/>
            </a:pPr>
            <a:r>
              <a:rPr lang="fr-FR" sz="1500" dirty="0"/>
              <a:t>		Prédiction de </a:t>
            </a:r>
            <a:r>
              <a:rPr lang="el-GR" sz="1800" dirty="0"/>
              <a:t>τ</a:t>
            </a:r>
            <a:r>
              <a:rPr lang="fr-FR" sz="1000" dirty="0"/>
              <a:t>i</a:t>
            </a:r>
            <a:endParaRPr lang="fr-FR" sz="1500" dirty="0"/>
          </a:p>
          <a:p>
            <a:pPr marL="548640" lvl="2" indent="0">
              <a:buNone/>
            </a:pPr>
            <a:r>
              <a:rPr lang="fr-FR" sz="1500" dirty="0"/>
              <a:t>		Prédiction de Y</a:t>
            </a:r>
            <a:r>
              <a:rPr lang="fr-FR" sz="900" dirty="0"/>
              <a:t>i</a:t>
            </a:r>
          </a:p>
          <a:p>
            <a:pPr marL="891540" lvl="2" indent="-342900">
              <a:buFont typeface="+mj-lt"/>
              <a:buAutoNum type="arabicPeriod"/>
            </a:pPr>
            <a:endParaRPr lang="fr-FR" sz="1500" dirty="0"/>
          </a:p>
          <a:p>
            <a:pPr marL="548640" lvl="2" indent="0">
              <a:buNone/>
            </a:pPr>
            <a:r>
              <a:rPr lang="fr-FR" sz="1500" dirty="0"/>
              <a:t>3.	Ajout de la sélection d’arcs  à notre réseau de neurones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7742B6-1F32-4005-A2DE-3A9893C3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CB94C1-915E-486D-9463-C628D550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87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089413A-64F2-41B6-8912-0B4C705B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>
            <a:noAutofit/>
          </a:bodyPr>
          <a:lstStyle/>
          <a:p>
            <a:r>
              <a:rPr lang="en-US" sz="2400" dirty="0" err="1"/>
              <a:t>Nombre</a:t>
            </a:r>
            <a:r>
              <a:rPr lang="en-US" sz="2400" dirty="0"/>
              <a:t> </a:t>
            </a:r>
            <a:r>
              <a:rPr lang="en-US" sz="2400" dirty="0" err="1"/>
              <a:t>d’instance</a:t>
            </a:r>
            <a:r>
              <a:rPr lang="en-US" sz="2400" dirty="0"/>
              <a:t> par </a:t>
            </a:r>
            <a:r>
              <a:rPr lang="en-US" sz="2400" dirty="0" err="1"/>
              <a:t>nombre</a:t>
            </a:r>
            <a:r>
              <a:rPr lang="en-US" sz="2400" dirty="0"/>
              <a:t> de recharge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03C5F52-A2C5-4F37-8CD2-47A86F94B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7DECE2-FD5F-48EC-B48A-D88077E8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86762-2651-4E59-B909-01165264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34B7E4EF-A1BD-40F4-AB7B-04F084DD991D}" type="slidenum">
              <a:rPr lang="en-US" smtClean="0"/>
              <a:pPr rtl="0">
                <a:spcAft>
                  <a:spcPts val="600"/>
                </a:spcAft>
              </a:pPr>
              <a:t>53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BFA87-1943-4D59-8A01-9608FA7D7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6">
            <a:extLst>
              <a:ext uri="{FF2B5EF4-FFF2-40B4-BE49-F238E27FC236}">
                <a16:creationId xmlns:a16="http://schemas.microsoft.com/office/drawing/2014/main" id="{DEA29C06-D0BA-4DA6-B5DD-57066F73F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04850"/>
            <a:ext cx="6858000" cy="51434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425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CA88080-98C5-4F75-A838-ADC2AC376BF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36211" y="73192"/>
            <a:ext cx="11719577" cy="671161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7015F3B-C1D7-4748-95D9-2311CA8C2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anchor="b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fr-FR"/>
              <a:t>Réseau de neurones pour le problème SMEPC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61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D1A272-0E62-4D7D-95B6-1ACD7646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Division du réseau de neurones en deux réseaux (38 800 paramètres au lieu de 58 401 du réseau initial)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D29B6A-5294-41E1-A5F7-4814CE1B0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Prédiction de </a:t>
            </a:r>
            <a:r>
              <a:rPr lang="fr-FR" dirty="0" err="1"/>
              <a:t>Y_i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C0F962-2BBD-4072-8D78-A85FCEBB1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Prédiction de </a:t>
            </a:r>
            <a:r>
              <a:rPr lang="el-GR" dirty="0"/>
              <a:t>τ</a:t>
            </a:r>
            <a:r>
              <a:rPr lang="fr-FR" sz="1100" dirty="0"/>
              <a:t>i</a:t>
            </a:r>
          </a:p>
          <a:p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3260FB1-018D-4A65-B635-A4EC1848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4F5595A-BC79-4A95-97D8-C8629298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55</a:t>
            </a:fld>
            <a:endParaRPr lang="en-US"/>
          </a:p>
        </p:txBody>
      </p:sp>
      <p:pic>
        <p:nvPicPr>
          <p:cNvPr id="9" name="Espace réservé du contenu 11">
            <a:extLst>
              <a:ext uri="{FF2B5EF4-FFF2-40B4-BE49-F238E27FC236}">
                <a16:creationId xmlns:a16="http://schemas.microsoft.com/office/drawing/2014/main" id="{7470E6DE-7A0F-455B-93BA-C8EE2F9D89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499842"/>
            <a:ext cx="4664075" cy="1749028"/>
          </a:xfr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B1F3009C-3B4F-4548-97C5-6D000D9C90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867610"/>
            <a:ext cx="4664075" cy="3013492"/>
          </a:xfrm>
        </p:spPr>
      </p:pic>
    </p:spTree>
    <p:extLst>
      <p:ext uri="{BB962C8B-B14F-4D97-AF65-F5344CB8AC3E}">
        <p14:creationId xmlns:p14="http://schemas.microsoft.com/office/powerpoint/2010/main" val="2009075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BEC94-4E4D-4154-B30F-B688417F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299DBD-9D3F-4766-BD88-D88D697CD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F6F2C40-2771-4A68-ADA1-443AA7888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76945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fr-FR" dirty="0" err="1"/>
              <a:t>Categorial</a:t>
            </a:r>
            <a:r>
              <a:rPr lang="fr-FR" dirty="0"/>
              <a:t> </a:t>
            </a:r>
            <a:r>
              <a:rPr lang="fr-FR" dirty="0" err="1"/>
              <a:t>crossentropy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&amp; </a:t>
            </a:r>
          </a:p>
          <a:p>
            <a:pPr algn="ctr"/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absolute</a:t>
            </a:r>
            <a:r>
              <a:rPr lang="fr-FR" dirty="0"/>
              <a:t> </a:t>
            </a:r>
            <a:r>
              <a:rPr lang="fr-FR" dirty="0" err="1"/>
              <a:t>error</a:t>
            </a:r>
            <a:endParaRPr lang="fr-FR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A628AA58-8E13-4A76-912E-084BF12007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17464" y="3348905"/>
            <a:ext cx="3744162" cy="1162717"/>
          </a:xfr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7DE57CB-1046-4355-8808-A0F921F9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7FC0E70-2C66-4163-889D-09DD2C4A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56</a:t>
            </a:fld>
            <a:endParaRPr lang="en-US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17DB952-D856-4E2E-9A08-C97468056C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8412" y="3017044"/>
            <a:ext cx="4267200" cy="27146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110401-07E4-4D9C-85E2-12CEBDC5F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473" y="4893700"/>
            <a:ext cx="16764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9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44EF4-7270-48C9-A513-86B91001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 de </a:t>
            </a:r>
            <a:r>
              <a:rPr lang="el-GR" dirty="0"/>
              <a:t>τ</a:t>
            </a:r>
            <a:r>
              <a:rPr lang="fr-FR" sz="2000" dirty="0"/>
              <a:t>i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78C3EB-7519-414D-AC27-34A84C09E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Régression (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)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349B363-6525-4888-98AB-96A05EBD1E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1C0B50-38BF-4978-AA9A-05CCC039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Classification (</a:t>
            </a:r>
            <a:r>
              <a:rPr lang="fr-FR" dirty="0" err="1"/>
              <a:t>categorial</a:t>
            </a:r>
            <a:r>
              <a:rPr lang="fr-FR" dirty="0"/>
              <a:t> </a:t>
            </a:r>
            <a:r>
              <a:rPr lang="fr-FR" dirty="0" err="1"/>
              <a:t>crossentropy</a:t>
            </a:r>
            <a:r>
              <a:rPr lang="fr-FR" dirty="0"/>
              <a:t>)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90EC77ED-08FD-4178-B741-7B5E8F83AF5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230495B-390E-40BF-A404-7796429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20FA4D8-F2D9-494E-A6C1-07C1916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20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44EF4-7270-48C9-A513-86B91001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 de </a:t>
            </a:r>
            <a:r>
              <a:rPr lang="el-GR" dirty="0"/>
              <a:t>τ</a:t>
            </a:r>
            <a:r>
              <a:rPr lang="fr-FR" sz="2000" dirty="0"/>
              <a:t>i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78C3EB-7519-414D-AC27-34A84C09E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Régression (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absolute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)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1C0B50-38BF-4978-AA9A-05CCC039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fr-FR" dirty="0"/>
              <a:t>Données de test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230495B-390E-40BF-A404-7796429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20FA4D8-F2D9-494E-A6C1-07C1916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58</a:t>
            </a:fld>
            <a:endParaRPr lang="en-US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785A7B17-6241-429E-BBEB-34DCC946B1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  <a:prstGeom prst="rect">
            <a:avLst/>
          </a:prstGeom>
        </p:spPr>
      </p:pic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410BFFBE-214F-4467-8F88-9D331DD1B6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44EF4-7270-48C9-A513-86B91001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 de </a:t>
            </a:r>
            <a:r>
              <a:rPr lang="el-GR" dirty="0"/>
              <a:t>τ</a:t>
            </a:r>
            <a:r>
              <a:rPr lang="fr-FR" sz="2000" dirty="0"/>
              <a:t>i </a:t>
            </a:r>
            <a:r>
              <a:rPr lang="fr-FR" dirty="0"/>
              <a:t>(Données d’entrainements)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78C3EB-7519-414D-AC27-34A84C09E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Régression (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)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1C0B50-38BF-4978-AA9A-05CCC039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Classification (</a:t>
            </a:r>
            <a:r>
              <a:rPr lang="fr-FR" dirty="0" err="1"/>
              <a:t>categorial</a:t>
            </a:r>
            <a:r>
              <a:rPr lang="fr-FR" dirty="0"/>
              <a:t> </a:t>
            </a:r>
            <a:r>
              <a:rPr lang="fr-FR" dirty="0" err="1"/>
              <a:t>crossentropy</a:t>
            </a:r>
            <a:r>
              <a:rPr lang="fr-FR" dirty="0"/>
              <a:t>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230495B-390E-40BF-A404-7796429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20FA4D8-F2D9-494E-A6C1-07C1916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59</a:t>
            </a:fld>
            <a:endParaRPr lang="en-US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15F02EE2-BCDA-499B-82D0-57F8A2D44D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16CE18C2-290D-47E6-BE7C-EB6E25B594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371971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278E64-284C-4ED7-AA4F-0C964F58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642594"/>
            <a:ext cx="10110216" cy="1371600"/>
          </a:xfrm>
        </p:spPr>
        <p:txBody>
          <a:bodyPr anchor="ctr">
            <a:normAutofit/>
          </a:bodyPr>
          <a:lstStyle/>
          <a:p>
            <a:r>
              <a:rPr lang="fr-FR" sz="3100" dirty="0"/>
              <a:t>EPC production : Modèle de réseau de neurones artificiels -&gt; modèle séquentiel fully-connected </a:t>
            </a:r>
            <a:r>
              <a:rPr lang="fr-FR" sz="2700" i="1" dirty="0"/>
              <a:t>           </a:t>
            </a:r>
            <a:r>
              <a:rPr lang="fr-FR" sz="2700" b="1" i="1" u="sng" dirty="0"/>
              <a:t>période par période (2617)</a:t>
            </a:r>
            <a:r>
              <a:rPr lang="fr-FR" sz="2700" b="1" i="1" dirty="0"/>
              <a:t>                </a:t>
            </a:r>
            <a:r>
              <a:rPr lang="fr-FR" sz="2700" b="1" i="1" u="sng" dirty="0"/>
              <a:t>type par type(2649)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2CEB098-4B11-445C-B9A5-6E2A322199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44340" y="2103120"/>
            <a:ext cx="3508360" cy="3749040"/>
          </a:xfrm>
          <a:noFill/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9B54E2F-B4B5-493B-A38C-62E39F1453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28" y="2103438"/>
            <a:ext cx="3507469" cy="3748087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DCF920-538E-437F-B591-A2A5DA7D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F98CB7-373E-4C06-8124-5796DC62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21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44EF4-7270-48C9-A513-86B91001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 de </a:t>
            </a:r>
            <a:r>
              <a:rPr lang="el-GR" dirty="0"/>
              <a:t>τ</a:t>
            </a:r>
            <a:r>
              <a:rPr lang="fr-FR" sz="2000" dirty="0"/>
              <a:t>i</a:t>
            </a:r>
            <a:r>
              <a:rPr lang="fr-FR" dirty="0"/>
              <a:t>(Données de test)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78C3EB-7519-414D-AC27-34A84C09E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Régression (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)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1C0B50-38BF-4978-AA9A-05CCC039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Classification (</a:t>
            </a:r>
            <a:r>
              <a:rPr lang="fr-FR" dirty="0" err="1"/>
              <a:t>Categorial</a:t>
            </a:r>
            <a:r>
              <a:rPr lang="fr-FR" dirty="0"/>
              <a:t> </a:t>
            </a:r>
            <a:r>
              <a:rPr lang="fr-FR" dirty="0" err="1"/>
              <a:t>crossentropy</a:t>
            </a:r>
            <a:r>
              <a:rPr lang="fr-FR" dirty="0"/>
              <a:t>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230495B-390E-40BF-A404-7796429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20FA4D8-F2D9-494E-A6C1-07C1916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60</a:t>
            </a:fld>
            <a:endParaRPr lang="en-US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0B319ABF-F200-4B4C-84F7-EEBFA5DEC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67763541-0CB0-4D0D-8E62-076B4F08E7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1795479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44EF4-7270-48C9-A513-86B91001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 de </a:t>
            </a:r>
            <a:r>
              <a:rPr lang="el-GR" dirty="0"/>
              <a:t>τ</a:t>
            </a:r>
            <a:r>
              <a:rPr lang="fr-FR" sz="2000" dirty="0"/>
              <a:t>i </a:t>
            </a:r>
            <a:r>
              <a:rPr lang="fr-FR" dirty="0"/>
              <a:t>(Sur toutes les données d’entrainements)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78C3EB-7519-414D-AC27-34A84C09E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Régression (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)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1C0B50-38BF-4978-AA9A-05CCC039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Classification (</a:t>
            </a:r>
            <a:r>
              <a:rPr lang="fr-FR" dirty="0" err="1"/>
              <a:t>Categorial</a:t>
            </a:r>
            <a:r>
              <a:rPr lang="fr-FR" dirty="0"/>
              <a:t> </a:t>
            </a:r>
            <a:r>
              <a:rPr lang="fr-FR" dirty="0" err="1"/>
              <a:t>crossentropy</a:t>
            </a:r>
            <a:r>
              <a:rPr lang="fr-FR" dirty="0"/>
              <a:t>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230495B-390E-40BF-A404-7796429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20FA4D8-F2D9-494E-A6C1-07C1916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61</a:t>
            </a:fld>
            <a:endParaRPr lang="en-US"/>
          </a:p>
        </p:txBody>
      </p:sp>
      <p:pic>
        <p:nvPicPr>
          <p:cNvPr id="25" name="Espace réservé du contenu 24">
            <a:extLst>
              <a:ext uri="{FF2B5EF4-FFF2-40B4-BE49-F238E27FC236}">
                <a16:creationId xmlns:a16="http://schemas.microsoft.com/office/drawing/2014/main" id="{72B14BE3-C4E8-49CC-A6DC-2707205448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pic>
        <p:nvPicPr>
          <p:cNvPr id="31" name="Espace réservé du contenu 30">
            <a:extLst>
              <a:ext uri="{FF2B5EF4-FFF2-40B4-BE49-F238E27FC236}">
                <a16:creationId xmlns:a16="http://schemas.microsoft.com/office/drawing/2014/main" id="{9B0CA159-34F1-4797-B790-602188BC75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3107909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44EF4-7270-48C9-A513-86B91001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 de </a:t>
            </a:r>
            <a:r>
              <a:rPr lang="fr-FR" sz="4000" dirty="0"/>
              <a:t>Y</a:t>
            </a:r>
            <a:r>
              <a:rPr lang="fr-FR" sz="1800" dirty="0"/>
              <a:t>i</a:t>
            </a:r>
            <a:r>
              <a:rPr lang="fr-FR" dirty="0"/>
              <a:t>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78C3EB-7519-414D-AC27-34A84C09E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Régression (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)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95CE0220-E9D4-49FA-A892-E4AF0DBDFD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1C0B50-38BF-4978-AA9A-05CCC039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Classification (</a:t>
            </a:r>
            <a:r>
              <a:rPr lang="fr-FR" dirty="0" err="1"/>
              <a:t>Categorial</a:t>
            </a:r>
            <a:r>
              <a:rPr lang="fr-FR" dirty="0"/>
              <a:t> </a:t>
            </a:r>
            <a:r>
              <a:rPr lang="fr-FR" dirty="0" err="1"/>
              <a:t>crossentropy</a:t>
            </a:r>
            <a:r>
              <a:rPr lang="fr-FR" dirty="0"/>
              <a:t>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230495B-390E-40BF-A404-7796429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20FA4D8-F2D9-494E-A6C1-07C1916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62</a:t>
            </a:fld>
            <a:endParaRPr lang="en-US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CDA134C3-8566-4E6D-BBBA-3A4C60BF90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1043980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44EF4-7270-48C9-A513-86B91001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 de </a:t>
            </a:r>
            <a:r>
              <a:rPr lang="fr-FR" sz="4000" dirty="0"/>
              <a:t>Y</a:t>
            </a:r>
            <a:r>
              <a:rPr lang="fr-FR" sz="1800" dirty="0"/>
              <a:t>i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78C3EB-7519-414D-AC27-34A84C09E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Régression (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absolute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)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1C0B50-38BF-4978-AA9A-05CCC039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Données de test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230495B-390E-40BF-A404-7796429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20FA4D8-F2D9-494E-A6C1-07C1916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63</a:t>
            </a:fld>
            <a:endParaRPr lang="en-US"/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087D2D4A-A4CA-4B8E-B85E-CB49CA0C8D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3D7DACFA-16E2-434E-B520-1B4AED502F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1886237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44EF4-7270-48C9-A513-86B91001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 de </a:t>
            </a:r>
            <a:r>
              <a:rPr lang="fr-FR" dirty="0" err="1"/>
              <a:t>Y_i</a:t>
            </a:r>
            <a:r>
              <a:rPr lang="fr-FR" dirty="0"/>
              <a:t> (Données d’entrainements)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78C3EB-7519-414D-AC27-34A84C09E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Régression (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)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3C69C363-C258-4FD7-9591-933259CB34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1C0B50-38BF-4978-AA9A-05CCC039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Classification (</a:t>
            </a:r>
            <a:r>
              <a:rPr lang="fr-FR" dirty="0" err="1"/>
              <a:t>Categorial</a:t>
            </a:r>
            <a:r>
              <a:rPr lang="fr-FR" dirty="0"/>
              <a:t> </a:t>
            </a:r>
            <a:r>
              <a:rPr lang="fr-FR" dirty="0" err="1"/>
              <a:t>crossentropy</a:t>
            </a:r>
            <a:r>
              <a:rPr lang="fr-FR" dirty="0"/>
              <a:t>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230495B-390E-40BF-A404-7796429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20FA4D8-F2D9-494E-A6C1-07C1916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64</a:t>
            </a:fld>
            <a:endParaRPr lang="en-US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2BA92D09-22E6-4BDC-A23C-E7F869BA3E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1158844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44EF4-7270-48C9-A513-86B91001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 de </a:t>
            </a:r>
            <a:r>
              <a:rPr lang="fr-FR" sz="4000" dirty="0"/>
              <a:t>Y</a:t>
            </a:r>
            <a:r>
              <a:rPr lang="fr-FR" sz="1800" dirty="0"/>
              <a:t>i</a:t>
            </a:r>
            <a:r>
              <a:rPr lang="fr-FR" dirty="0"/>
              <a:t> (Données de test)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78C3EB-7519-414D-AC27-34A84C09E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Régression (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)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529D445A-BD8C-4CAC-96DC-729B55BF0B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1C0B50-38BF-4978-AA9A-05CCC039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Classification (</a:t>
            </a:r>
            <a:r>
              <a:rPr lang="fr-FR" dirty="0" err="1"/>
              <a:t>Categorial</a:t>
            </a:r>
            <a:r>
              <a:rPr lang="fr-FR" dirty="0"/>
              <a:t> </a:t>
            </a:r>
            <a:r>
              <a:rPr lang="fr-FR" dirty="0" err="1"/>
              <a:t>crossentropy</a:t>
            </a:r>
            <a:r>
              <a:rPr lang="fr-FR" dirty="0"/>
              <a:t>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230495B-390E-40BF-A404-7796429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20FA4D8-F2D9-494E-A6C1-07C1916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65</a:t>
            </a:fld>
            <a:endParaRPr lang="en-US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C11DE11-2EA9-4E5D-B246-7942EA98F8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3038116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FB90D-8A73-488F-A16C-83A0E563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/>
              <a:t>Ajout de la sélection d’arcs  à notre réseau de neurones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088B9FA-5EC6-44B5-9942-5098CCBD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293928"/>
            <a:ext cx="10058400" cy="3468706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D4F8FF-8444-4FD4-B556-42F0DC930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11AE64-F43F-4AC5-96AE-14B3AF7E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341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ED7021-AFDE-42F9-AB1E-C49A7005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Cas 1 : H=2 &amp; Cas 2 : H=4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7CBC5A-31E4-4A0B-9454-B0CF5530D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Cas 1  : 1 278 paramètres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CD03F42-E488-4122-A6AA-1700B231F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Cas 2  : 2 548 paramètres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45C0290-ACA4-47E6-9241-0998B55B1C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413E884-B527-4C9B-B35D-D1CFD13A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11F6F7A-B94D-4A87-ABDF-B94C8202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67</a:t>
            </a:fld>
            <a:endParaRPr lang="en-US"/>
          </a:p>
        </p:txBody>
      </p:sp>
      <p:pic>
        <p:nvPicPr>
          <p:cNvPr id="9" name="Espace réservé du contenu 9">
            <a:extLst>
              <a:ext uri="{FF2B5EF4-FFF2-40B4-BE49-F238E27FC236}">
                <a16:creationId xmlns:a16="http://schemas.microsoft.com/office/drawing/2014/main" id="{12451EBD-AAEC-4CDE-9AA6-B8E137DF7B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1398602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D3915-5F73-49E4-8244-0A259050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1 : H=2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94DF3F-489D-42A4-BEAE-FDB887798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d’entrainement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B821BC4-A72D-44AF-A70F-47F68669F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  Données de test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CACCB4AF-4398-459B-A22F-F6DB6315DB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2098F78-DA17-484D-B801-567E4857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B58D907-D030-42D8-B108-999679C4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68</a:t>
            </a:fld>
            <a:endParaRPr lang="en-US"/>
          </a:p>
        </p:txBody>
      </p:sp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0011B5E7-4AD5-49A8-BE77-4B5DC88EAB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19361596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D3915-5F73-49E4-8244-0A259050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2 : H=4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94DF3F-489D-42A4-BEAE-FDB887798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d’entrainement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B821BC4-A72D-44AF-A70F-47F68669F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  Données de test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2098F78-DA17-484D-B801-567E4857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B58D907-D030-42D8-B108-999679C4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69</a:t>
            </a:fld>
            <a:endParaRPr lang="en-US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BD3DBCA-A882-430F-9986-404D18FF8A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4" y="2792413"/>
            <a:ext cx="4218516" cy="3163887"/>
          </a:xfr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EB82F26E-D509-43DE-BD25-F0F1DAC536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9" y="2792413"/>
            <a:ext cx="4218516" cy="3163887"/>
          </a:xfrm>
        </p:spPr>
      </p:pic>
    </p:spTree>
    <p:extLst>
      <p:ext uri="{BB962C8B-B14F-4D97-AF65-F5344CB8AC3E}">
        <p14:creationId xmlns:p14="http://schemas.microsoft.com/office/powerpoint/2010/main" val="212833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4B50E0-F56D-4806-B640-03DADF94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EPC production : Résultats [avec données période par période] (</a:t>
            </a:r>
            <a:r>
              <a:rPr lang="fr-FR" i="1" dirty="0">
                <a:solidFill>
                  <a:srgbClr val="FF0000"/>
                </a:solidFill>
              </a:rPr>
              <a:t>Gap 20.03975%</a:t>
            </a:r>
            <a:r>
              <a:rPr lang="fr-FR" i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6B26290-42AC-4627-BA4B-585D4C7F48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28850"/>
            <a:ext cx="4663440" cy="3497579"/>
          </a:xfrm>
          <a:noFill/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B2E21B87-B6C2-4936-A398-66C0AAB269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5" y="2228453"/>
            <a:ext cx="4664075" cy="3498056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467A9C-DFC3-48AB-9402-52998F86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537EBA-44C5-42E5-9EDF-BCDE4217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98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48" y="2590266"/>
            <a:ext cx="10058400" cy="1371600"/>
          </a:xfrm>
        </p:spPr>
        <p:txBody>
          <a:bodyPr rtlCol="0">
            <a:noAutofit/>
          </a:bodyPr>
          <a:lstStyle/>
          <a:p>
            <a:pPr algn="ctr" rtl="0"/>
            <a:r>
              <a:rPr lang="fr" sz="9600" dirty="0"/>
              <a:t>Merci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7A90C8-00F6-4D06-89ED-668EF04B0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C63963-30E5-4814-9D6A-F250EDD8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3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112639-A949-42A1-9F18-73F222265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EPC production : Résultats [avec données type par type] (</a:t>
            </a:r>
            <a:r>
              <a:rPr lang="fr-FR" i="1" dirty="0">
                <a:solidFill>
                  <a:srgbClr val="FF0000"/>
                </a:solidFill>
              </a:rPr>
              <a:t>Gap 23.270536%</a:t>
            </a:r>
            <a:r>
              <a:rPr lang="fr-FR" i="1" dirty="0">
                <a:solidFill>
                  <a:schemeClr val="tx1"/>
                </a:solidFill>
              </a:rPr>
              <a:t>)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CC37016-F6B2-4E9F-A589-363F4EE884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28453"/>
            <a:ext cx="4664075" cy="3498056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0015463-567F-402D-82BB-C24340199A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5" y="2228453"/>
            <a:ext cx="4664075" cy="3498056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6E307FD-D91A-45F8-A982-07814B8FD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669136-A8FC-4473-A9C5-8D3F7FCB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7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FE9E78-6755-4AD3-975B-0E632B02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fr-FR" dirty="0"/>
              <a:t>Tuning</a:t>
            </a:r>
          </a:p>
        </p:txBody>
      </p:sp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BB5B0CA3-5AB9-4202-AA40-36FEE52A6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85" y="1661532"/>
            <a:ext cx="10899031" cy="4768327"/>
          </a:xfrm>
          <a:prstGeom prst="rect">
            <a:avLst/>
          </a:prstGeom>
          <a:noFill/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F344E2-9989-4990-80EB-7E673D21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Réseau de neurones pour le problème SMEPC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859588-A878-4B21-BE8A-651FE9E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72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64_TF78438558" id="{D9EAB963-68A7-41B0-84AC-6DCEBA0B29E9}" vid="{8501B65A-0E3C-4167-83F9-AC76A6F729D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1970</Words>
  <Application>Microsoft Office PowerPoint</Application>
  <PresentationFormat>Grand écran</PresentationFormat>
  <Paragraphs>327</Paragraphs>
  <Slides>70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70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Century Gothic</vt:lpstr>
      <vt:lpstr>Consolas</vt:lpstr>
      <vt:lpstr>Garamond</vt:lpstr>
      <vt:lpstr>Open Sans</vt:lpstr>
      <vt:lpstr>Source Sans Pro</vt:lpstr>
      <vt:lpstr>Symbol</vt:lpstr>
      <vt:lpstr>SavonVTI</vt:lpstr>
      <vt:lpstr>Acrobat Document</vt:lpstr>
      <vt:lpstr>EPC : Réseau de neurones artificiels</vt:lpstr>
      <vt:lpstr>Plan</vt:lpstr>
      <vt:lpstr>Génération des données</vt:lpstr>
      <vt:lpstr>Quelques paramètres d’un réseau de neurones</vt:lpstr>
      <vt:lpstr>EPC production : Prétraitements des données et division des données</vt:lpstr>
      <vt:lpstr>EPC production : Modèle de réseau de neurones artificiels -&gt; modèle séquentiel fully-connected            période par période (2617)                type par type(2649)</vt:lpstr>
      <vt:lpstr>EPC production : Résultats [avec données période par période] (Gap 20.03975%)</vt:lpstr>
      <vt:lpstr>EPC production : Résultats [avec données type par type] (Gap 23.270536%)</vt:lpstr>
      <vt:lpstr>Tuning</vt:lpstr>
      <vt:lpstr>Merci</vt:lpstr>
      <vt:lpstr>EPC : Réseau de neurones artificiels</vt:lpstr>
      <vt:lpstr>Plan</vt:lpstr>
      <vt:lpstr>EPC production : Modèle de réseau de neurones artificiels -&gt; modèle séquentiel fully-connected            période par période (2617)                type par type(2649)</vt:lpstr>
      <vt:lpstr>EPC production : Résultats [avec données d’entrainement type par type] (Gap 21.275589%)</vt:lpstr>
      <vt:lpstr>EPC production : Résultats [avec données d’entrainement type par type] (Gap 21.275589%)</vt:lpstr>
      <vt:lpstr>EPC production : Résultats [avec données de test type par type] (Gap 26.69255%)</vt:lpstr>
      <vt:lpstr>EPC production : Résultats [avec données de test type par type] (Gap 26.69255% )</vt:lpstr>
      <vt:lpstr>EPC production : Résultats [avec données d’entrainement période par période] (Gap 17.847235%)</vt:lpstr>
      <vt:lpstr>EPC production : Résultats [avec données d’entrainement période par période] (Gap 17.847235%)</vt:lpstr>
      <vt:lpstr>EPC production : Résultats [avec données de test période par période] (Gap 22.345165%)</vt:lpstr>
      <vt:lpstr>EPC production : Résultats [avec données de test période par période] (Gap 22.345165%)</vt:lpstr>
      <vt:lpstr>Modèle fonctionnel lié au séquentiel précédent</vt:lpstr>
      <vt:lpstr>Résultats du modèle fonctionnel lié au séquentiel précédent sur données de test(type par type) Gap 31.9437%</vt:lpstr>
      <vt:lpstr>Résultats du modèle fonctionnel lié au séquentiel précédent sur données d’entrainement(type par type) Gap 18.0737%</vt:lpstr>
      <vt:lpstr>Analyse statistique</vt:lpstr>
      <vt:lpstr>Analyse PCA : combinaison linéaire des variables originels en maximisant la variance</vt:lpstr>
      <vt:lpstr>EPC production fonctionnel 1</vt:lpstr>
      <vt:lpstr>EPC production fonctionnel : Prétraitements des données</vt:lpstr>
      <vt:lpstr>EPC production fonctionnel 2</vt:lpstr>
      <vt:lpstr>EPC production fonctionnel 2</vt:lpstr>
      <vt:lpstr>EPC production fonctionnel 2 [données d’entrainement]</vt:lpstr>
      <vt:lpstr>EPC production fonctionnel 2 [données d’entrainement]</vt:lpstr>
      <vt:lpstr>EPC production fonctionnel 2 [données d’entrainement]</vt:lpstr>
      <vt:lpstr>EPC production fonctionnel 2</vt:lpstr>
      <vt:lpstr>EPC production fonctionnel 2 avec poids fixes [données d’entrainement]</vt:lpstr>
      <vt:lpstr>EPC production fonctionnel 2 avec poids fixes [données d’entrainement]</vt:lpstr>
      <vt:lpstr>EPC production fonctionnel 2 avec poids fixes [données d’entrainement]</vt:lpstr>
      <vt:lpstr>EPC production fonctionnel 2 [données de test]</vt:lpstr>
      <vt:lpstr>EPC production fonctionnel 2 [données de test]</vt:lpstr>
      <vt:lpstr>EPC production fonctionnel 2 [données de test]</vt:lpstr>
      <vt:lpstr>EPC production fonctionnel 2 avec poids fixes [données de test]</vt:lpstr>
      <vt:lpstr>EPC production fonctionnel 2 avec poids fixes [données de test]</vt:lpstr>
      <vt:lpstr>EPC production fonctionnel 2 avec poids fixes [données de test]</vt:lpstr>
      <vt:lpstr>Merci</vt:lpstr>
      <vt:lpstr>EPC : Réseau de neurones artificiels</vt:lpstr>
      <vt:lpstr>EPC production fonctionnel 2 avec poids variables</vt:lpstr>
      <vt:lpstr>EPC production fonctionnel 2 avec poids fixes</vt:lpstr>
      <vt:lpstr>EPC production fonctionnel 2 avec poids fixes et dropout</vt:lpstr>
      <vt:lpstr>EPC production fonctionnel 2 avec poids fixes et dropout</vt:lpstr>
      <vt:lpstr>EPC production fonctionnel 2 avec poids fixes et dropout</vt:lpstr>
      <vt:lpstr>EPC : Réseau de neurones artificiels</vt:lpstr>
      <vt:lpstr>Plan</vt:lpstr>
      <vt:lpstr>Nombre d’instance par nombre de recharge</vt:lpstr>
      <vt:lpstr>Présentation PowerPoint</vt:lpstr>
      <vt:lpstr>Division du réseau de neurones en deux réseaux (38 800 paramètres au lieu de 58 401 du réseau initial) </vt:lpstr>
      <vt:lpstr>Loss</vt:lpstr>
      <vt:lpstr>Prédiction de τi</vt:lpstr>
      <vt:lpstr>Prédiction de τi</vt:lpstr>
      <vt:lpstr>Prédiction de τi (Données d’entrainements)</vt:lpstr>
      <vt:lpstr>Prédiction de τi(Données de test)</vt:lpstr>
      <vt:lpstr>Prédiction de τi (Sur toutes les données d’entrainements)</vt:lpstr>
      <vt:lpstr>Prédiction de Yi </vt:lpstr>
      <vt:lpstr>Prédiction de Yi</vt:lpstr>
      <vt:lpstr>Prédiction de Y_i (Données d’entrainements)</vt:lpstr>
      <vt:lpstr>Prédiction de Yi (Données de test) </vt:lpstr>
      <vt:lpstr>Ajout de la sélection d’arcs  à notre réseau de neurones</vt:lpstr>
      <vt:lpstr> Cas 1 : H=2 &amp; Cas 2 : H=4</vt:lpstr>
      <vt:lpstr>Cas 1 : H=2</vt:lpstr>
      <vt:lpstr>Cas 2 : H=4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EPC : Réseau de neurones artificiels</dc:title>
  <dc:creator>Eloise Yollande MOLE</dc:creator>
  <cp:lastModifiedBy>Eloise Yollande MOLE</cp:lastModifiedBy>
  <cp:revision>62</cp:revision>
  <dcterms:created xsi:type="dcterms:W3CDTF">2021-01-20T19:47:52Z</dcterms:created>
  <dcterms:modified xsi:type="dcterms:W3CDTF">2021-03-12T09:56:48Z</dcterms:modified>
</cp:coreProperties>
</file>